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sldIdLst>
    <p:sldId id="256"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1" r:id="rId23"/>
    <p:sldId id="310" r:id="rId24"/>
    <p:sldId id="312"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55" autoAdjust="0"/>
  </p:normalViewPr>
  <p:slideViewPr>
    <p:cSldViewPr snapToGrid="0">
      <p:cViewPr varScale="1">
        <p:scale>
          <a:sx n="64" d="100"/>
          <a:sy n="64" d="100"/>
        </p:scale>
        <p:origin x="180"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smtClean="0"/>
              <a:t>Klik om de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8B3E263C-2583-4FA7-AD9F-9AD462C0BE8E}" type="datetimeFigureOut">
              <a:rPr lang="nl-NL" smtClean="0"/>
              <a:t>10-12-2015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355189C-D1BE-405C-8EB1-CD144302CB9D}" type="slidenum">
              <a:rPr lang="nl-NL" smtClean="0"/>
              <a:t>‹nr.›</a:t>
            </a:fld>
            <a:endParaRPr lang="nl-NL"/>
          </a:p>
        </p:txBody>
      </p:sp>
    </p:spTree>
    <p:extLst>
      <p:ext uri="{BB962C8B-B14F-4D97-AF65-F5344CB8AC3E}">
        <p14:creationId xmlns:p14="http://schemas.microsoft.com/office/powerpoint/2010/main" val="2763351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8B3E263C-2583-4FA7-AD9F-9AD462C0BE8E}" type="datetimeFigureOut">
              <a:rPr lang="nl-NL" smtClean="0"/>
              <a:t>10-12-2015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355189C-D1BE-405C-8EB1-CD144302CB9D}" type="slidenum">
              <a:rPr lang="nl-NL" smtClean="0"/>
              <a:t>‹nr.›</a:t>
            </a:fld>
            <a:endParaRPr lang="nl-NL"/>
          </a:p>
        </p:txBody>
      </p:sp>
    </p:spTree>
    <p:extLst>
      <p:ext uri="{BB962C8B-B14F-4D97-AF65-F5344CB8AC3E}">
        <p14:creationId xmlns:p14="http://schemas.microsoft.com/office/powerpoint/2010/main" val="2202275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smtClean="0"/>
              <a:t>Klik om de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8B3E263C-2583-4FA7-AD9F-9AD462C0BE8E}" type="datetimeFigureOut">
              <a:rPr lang="nl-NL" smtClean="0"/>
              <a:t>10-12-2015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355189C-D1BE-405C-8EB1-CD144302CB9D}" type="slidenum">
              <a:rPr lang="nl-NL" smtClean="0"/>
              <a:t>‹nr.›</a:t>
            </a:fld>
            <a:endParaRPr lang="nl-NL"/>
          </a:p>
        </p:txBody>
      </p:sp>
    </p:spTree>
    <p:extLst>
      <p:ext uri="{BB962C8B-B14F-4D97-AF65-F5344CB8AC3E}">
        <p14:creationId xmlns:p14="http://schemas.microsoft.com/office/powerpoint/2010/main" val="2309221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smtClean="0"/>
              <a:t>Klik om de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smtClean="0"/>
              <a:t>Klik om de modelstijlen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8B3E263C-2583-4FA7-AD9F-9AD462C0BE8E}" type="datetimeFigureOut">
              <a:rPr lang="nl-NL" smtClean="0"/>
              <a:t>10-12-2015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355189C-D1BE-405C-8EB1-CD144302CB9D}" type="slidenum">
              <a:rPr lang="nl-NL" smtClean="0"/>
              <a:t>‹nr.›</a:t>
            </a:fld>
            <a:endParaRPr lang="nl-N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32483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8B3E263C-2583-4FA7-AD9F-9AD462C0BE8E}" type="datetimeFigureOut">
              <a:rPr lang="nl-NL" smtClean="0"/>
              <a:t>10-12-2015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355189C-D1BE-405C-8EB1-CD144302CB9D}" type="slidenum">
              <a:rPr lang="nl-NL" smtClean="0"/>
              <a:t>‹nr.›</a:t>
            </a:fld>
            <a:endParaRPr lang="nl-NL"/>
          </a:p>
        </p:txBody>
      </p:sp>
    </p:spTree>
    <p:extLst>
      <p:ext uri="{BB962C8B-B14F-4D97-AF65-F5344CB8AC3E}">
        <p14:creationId xmlns:p14="http://schemas.microsoft.com/office/powerpoint/2010/main" val="2610539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smtClean="0"/>
              <a:t>Klik om de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B3E263C-2583-4FA7-AD9F-9AD462C0BE8E}" type="datetimeFigureOut">
              <a:rPr lang="nl-NL" smtClean="0"/>
              <a:t>10-12-2015</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355189C-D1BE-405C-8EB1-CD144302CB9D}" type="slidenum">
              <a:rPr lang="nl-NL" smtClean="0"/>
              <a:t>‹nr.›</a:t>
            </a:fld>
            <a:endParaRPr lang="nl-NL"/>
          </a:p>
        </p:txBody>
      </p:sp>
    </p:spTree>
    <p:extLst>
      <p:ext uri="{BB962C8B-B14F-4D97-AF65-F5344CB8AC3E}">
        <p14:creationId xmlns:p14="http://schemas.microsoft.com/office/powerpoint/2010/main" val="2409823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smtClean="0"/>
              <a:t>Klik om de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B3E263C-2583-4FA7-AD9F-9AD462C0BE8E}" type="datetimeFigureOut">
              <a:rPr lang="nl-NL" smtClean="0"/>
              <a:t>10-12-2015</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355189C-D1BE-405C-8EB1-CD144302CB9D}" type="slidenum">
              <a:rPr lang="nl-NL" smtClean="0"/>
              <a:t>‹nr.›</a:t>
            </a:fld>
            <a:endParaRPr lang="nl-NL"/>
          </a:p>
        </p:txBody>
      </p:sp>
    </p:spTree>
    <p:extLst>
      <p:ext uri="{BB962C8B-B14F-4D97-AF65-F5344CB8AC3E}">
        <p14:creationId xmlns:p14="http://schemas.microsoft.com/office/powerpoint/2010/main" val="1040098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8B3E263C-2583-4FA7-AD9F-9AD462C0BE8E}" type="datetimeFigureOut">
              <a:rPr lang="nl-NL" smtClean="0"/>
              <a:t>10-12-2015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355189C-D1BE-405C-8EB1-CD144302CB9D}" type="slidenum">
              <a:rPr lang="nl-NL" smtClean="0"/>
              <a:t>‹nr.›</a:t>
            </a:fld>
            <a:endParaRPr lang="nl-NL"/>
          </a:p>
        </p:txBody>
      </p:sp>
    </p:spTree>
    <p:extLst>
      <p:ext uri="{BB962C8B-B14F-4D97-AF65-F5344CB8AC3E}">
        <p14:creationId xmlns:p14="http://schemas.microsoft.com/office/powerpoint/2010/main" val="2691802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smtClean="0"/>
              <a:t>Klik om de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8B3E263C-2583-4FA7-AD9F-9AD462C0BE8E}" type="datetimeFigureOut">
              <a:rPr lang="nl-NL" smtClean="0"/>
              <a:t>10-12-2015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355189C-D1BE-405C-8EB1-CD144302CB9D}" type="slidenum">
              <a:rPr lang="nl-NL" smtClean="0"/>
              <a:t>‹nr.›</a:t>
            </a:fld>
            <a:endParaRPr lang="nl-NL"/>
          </a:p>
        </p:txBody>
      </p:sp>
    </p:spTree>
    <p:extLst>
      <p:ext uri="{BB962C8B-B14F-4D97-AF65-F5344CB8AC3E}">
        <p14:creationId xmlns:p14="http://schemas.microsoft.com/office/powerpoint/2010/main" val="77486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3"/>
          <p:cNvSpPr>
            <a:spLocks noGrp="1"/>
          </p:cNvSpPr>
          <p:nvPr>
            <p:ph type="dt" sz="half" idx="10"/>
          </p:nvPr>
        </p:nvSpPr>
        <p:spPr/>
        <p:txBody>
          <a:bodyPr/>
          <a:lstStyle/>
          <a:p>
            <a:fld id="{8B3E263C-2583-4FA7-AD9F-9AD462C0BE8E}" type="datetimeFigureOut">
              <a:rPr lang="nl-NL" smtClean="0"/>
              <a:t>10-12-2015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355189C-D1BE-405C-8EB1-CD144302CB9D}" type="slidenum">
              <a:rPr lang="nl-NL" smtClean="0"/>
              <a:t>‹nr.›</a:t>
            </a:fld>
            <a:endParaRPr lang="nl-NL"/>
          </a:p>
        </p:txBody>
      </p:sp>
    </p:spTree>
    <p:extLst>
      <p:ext uri="{BB962C8B-B14F-4D97-AF65-F5344CB8AC3E}">
        <p14:creationId xmlns:p14="http://schemas.microsoft.com/office/powerpoint/2010/main" val="4266535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8B3E263C-2583-4FA7-AD9F-9AD462C0BE8E}" type="datetimeFigureOut">
              <a:rPr lang="nl-NL" smtClean="0"/>
              <a:t>10-12-2015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355189C-D1BE-405C-8EB1-CD144302CB9D}" type="slidenum">
              <a:rPr lang="nl-NL" smtClean="0"/>
              <a:t>‹nr.›</a:t>
            </a:fld>
            <a:endParaRPr lang="nl-NL"/>
          </a:p>
        </p:txBody>
      </p:sp>
    </p:spTree>
    <p:extLst>
      <p:ext uri="{BB962C8B-B14F-4D97-AF65-F5344CB8AC3E}">
        <p14:creationId xmlns:p14="http://schemas.microsoft.com/office/powerpoint/2010/main" val="83818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8B3E263C-2583-4FA7-AD9F-9AD462C0BE8E}" type="datetimeFigureOut">
              <a:rPr lang="nl-NL" smtClean="0"/>
              <a:t>10-12-2015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355189C-D1BE-405C-8EB1-CD144302CB9D}" type="slidenum">
              <a:rPr lang="nl-NL" smtClean="0"/>
              <a:t>‹nr.›</a:t>
            </a:fld>
            <a:endParaRPr lang="nl-NL"/>
          </a:p>
        </p:txBody>
      </p:sp>
    </p:spTree>
    <p:extLst>
      <p:ext uri="{BB962C8B-B14F-4D97-AF65-F5344CB8AC3E}">
        <p14:creationId xmlns:p14="http://schemas.microsoft.com/office/powerpoint/2010/main" val="3093907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8B3E263C-2583-4FA7-AD9F-9AD462C0BE8E}" type="datetimeFigureOut">
              <a:rPr lang="nl-NL" smtClean="0"/>
              <a:t>10-12-2015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355189C-D1BE-405C-8EB1-CD144302CB9D}" type="slidenum">
              <a:rPr lang="nl-NL" smtClean="0"/>
              <a:t>‹nr.›</a:t>
            </a:fld>
            <a:endParaRPr lang="nl-NL"/>
          </a:p>
        </p:txBody>
      </p:sp>
    </p:spTree>
    <p:extLst>
      <p:ext uri="{BB962C8B-B14F-4D97-AF65-F5344CB8AC3E}">
        <p14:creationId xmlns:p14="http://schemas.microsoft.com/office/powerpoint/2010/main" val="1140735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7" name="Date Placeholder 2"/>
          <p:cNvSpPr>
            <a:spLocks noGrp="1"/>
          </p:cNvSpPr>
          <p:nvPr>
            <p:ph type="dt" sz="half" idx="10"/>
          </p:nvPr>
        </p:nvSpPr>
        <p:spPr/>
        <p:txBody>
          <a:bodyPr/>
          <a:lstStyle/>
          <a:p>
            <a:fld id="{8B3E263C-2583-4FA7-AD9F-9AD462C0BE8E}" type="datetimeFigureOut">
              <a:rPr lang="nl-NL" smtClean="0"/>
              <a:t>10-12-2015</a:t>
            </a:fld>
            <a:endParaRPr lang="nl-NL"/>
          </a:p>
        </p:txBody>
      </p:sp>
      <p:sp>
        <p:nvSpPr>
          <p:cNvPr id="5" name="Footer Placeholder 3"/>
          <p:cNvSpPr>
            <a:spLocks noGrp="1"/>
          </p:cNvSpPr>
          <p:nvPr>
            <p:ph type="ftr" sz="quarter" idx="11"/>
          </p:nvPr>
        </p:nvSpPr>
        <p:spPr/>
        <p:txBody>
          <a:bodyPr/>
          <a:lstStyle/>
          <a:p>
            <a:endParaRPr lang="nl-NL"/>
          </a:p>
        </p:txBody>
      </p:sp>
      <p:sp>
        <p:nvSpPr>
          <p:cNvPr id="6" name="Slide Number Placeholder 4"/>
          <p:cNvSpPr>
            <a:spLocks noGrp="1"/>
          </p:cNvSpPr>
          <p:nvPr>
            <p:ph type="sldNum" sz="quarter" idx="12"/>
          </p:nvPr>
        </p:nvSpPr>
        <p:spPr/>
        <p:txBody>
          <a:bodyPr/>
          <a:lstStyle/>
          <a:p>
            <a:fld id="{F355189C-D1BE-405C-8EB1-CD144302CB9D}" type="slidenum">
              <a:rPr lang="nl-NL" smtClean="0"/>
              <a:t>‹nr.›</a:t>
            </a:fld>
            <a:endParaRPr lang="nl-NL"/>
          </a:p>
        </p:txBody>
      </p:sp>
    </p:spTree>
    <p:extLst>
      <p:ext uri="{BB962C8B-B14F-4D97-AF65-F5344CB8AC3E}">
        <p14:creationId xmlns:p14="http://schemas.microsoft.com/office/powerpoint/2010/main" val="11465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B3E263C-2583-4FA7-AD9F-9AD462C0BE8E}" type="datetimeFigureOut">
              <a:rPr lang="nl-NL" smtClean="0"/>
              <a:t>10-12-2015</a:t>
            </a:fld>
            <a:endParaRPr lang="nl-NL"/>
          </a:p>
        </p:txBody>
      </p:sp>
      <p:sp>
        <p:nvSpPr>
          <p:cNvPr id="5" name="Footer Placeholder 2"/>
          <p:cNvSpPr>
            <a:spLocks noGrp="1"/>
          </p:cNvSpPr>
          <p:nvPr>
            <p:ph type="ftr" sz="quarter" idx="11"/>
          </p:nvPr>
        </p:nvSpPr>
        <p:spPr/>
        <p:txBody>
          <a:bodyPr/>
          <a:lstStyle/>
          <a:p>
            <a:endParaRPr lang="nl-NL"/>
          </a:p>
        </p:txBody>
      </p:sp>
      <p:sp>
        <p:nvSpPr>
          <p:cNvPr id="6" name="Slide Number Placeholder 3"/>
          <p:cNvSpPr>
            <a:spLocks noGrp="1"/>
          </p:cNvSpPr>
          <p:nvPr>
            <p:ph type="sldNum" sz="quarter" idx="12"/>
          </p:nvPr>
        </p:nvSpPr>
        <p:spPr/>
        <p:txBody>
          <a:bodyPr/>
          <a:lstStyle/>
          <a:p>
            <a:fld id="{F355189C-D1BE-405C-8EB1-CD144302CB9D}" type="slidenum">
              <a:rPr lang="nl-NL" smtClean="0"/>
              <a:t>‹nr.›</a:t>
            </a:fld>
            <a:endParaRPr lang="nl-NL"/>
          </a:p>
        </p:txBody>
      </p:sp>
    </p:spTree>
    <p:extLst>
      <p:ext uri="{BB962C8B-B14F-4D97-AF65-F5344CB8AC3E}">
        <p14:creationId xmlns:p14="http://schemas.microsoft.com/office/powerpoint/2010/main" val="3236925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smtClean="0"/>
              <a:t>Klik om de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7" name="Date Placeholder 4"/>
          <p:cNvSpPr>
            <a:spLocks noGrp="1"/>
          </p:cNvSpPr>
          <p:nvPr>
            <p:ph type="dt" sz="half" idx="10"/>
          </p:nvPr>
        </p:nvSpPr>
        <p:spPr/>
        <p:txBody>
          <a:bodyPr/>
          <a:lstStyle/>
          <a:p>
            <a:fld id="{8B3E263C-2583-4FA7-AD9F-9AD462C0BE8E}" type="datetimeFigureOut">
              <a:rPr lang="nl-NL" smtClean="0"/>
              <a:t>10-12-2015</a:t>
            </a:fld>
            <a:endParaRPr lang="nl-NL"/>
          </a:p>
        </p:txBody>
      </p:sp>
      <p:sp>
        <p:nvSpPr>
          <p:cNvPr id="5" name="Footer Placeholder 5"/>
          <p:cNvSpPr>
            <a:spLocks noGrp="1"/>
          </p:cNvSpPr>
          <p:nvPr>
            <p:ph type="ftr" sz="quarter" idx="11"/>
          </p:nvPr>
        </p:nvSpPr>
        <p:spPr/>
        <p:txBody>
          <a:bodyPr/>
          <a:lstStyle/>
          <a:p>
            <a:endParaRPr lang="nl-NL"/>
          </a:p>
        </p:txBody>
      </p:sp>
      <p:sp>
        <p:nvSpPr>
          <p:cNvPr id="6" name="Slide Number Placeholder 6"/>
          <p:cNvSpPr>
            <a:spLocks noGrp="1"/>
          </p:cNvSpPr>
          <p:nvPr>
            <p:ph type="sldNum" sz="quarter" idx="12"/>
          </p:nvPr>
        </p:nvSpPr>
        <p:spPr/>
        <p:txBody>
          <a:bodyPr/>
          <a:lstStyle/>
          <a:p>
            <a:fld id="{F355189C-D1BE-405C-8EB1-CD144302CB9D}" type="slidenum">
              <a:rPr lang="nl-NL" smtClean="0"/>
              <a:t>‹nr.›</a:t>
            </a:fld>
            <a:endParaRPr lang="nl-NL"/>
          </a:p>
        </p:txBody>
      </p:sp>
    </p:spTree>
    <p:extLst>
      <p:ext uri="{BB962C8B-B14F-4D97-AF65-F5344CB8AC3E}">
        <p14:creationId xmlns:p14="http://schemas.microsoft.com/office/powerpoint/2010/main" val="898347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8B3E263C-2583-4FA7-AD9F-9AD462C0BE8E}" type="datetimeFigureOut">
              <a:rPr lang="nl-NL" smtClean="0"/>
              <a:t>10-12-2015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355189C-D1BE-405C-8EB1-CD144302CB9D}" type="slidenum">
              <a:rPr lang="nl-NL" smtClean="0"/>
              <a:t>‹nr.›</a:t>
            </a:fld>
            <a:endParaRPr lang="nl-NL"/>
          </a:p>
        </p:txBody>
      </p:sp>
    </p:spTree>
    <p:extLst>
      <p:ext uri="{BB962C8B-B14F-4D97-AF65-F5344CB8AC3E}">
        <p14:creationId xmlns:p14="http://schemas.microsoft.com/office/powerpoint/2010/main" val="3864237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smtClean="0"/>
              <a:t>Klik om de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B3E263C-2583-4FA7-AD9F-9AD462C0BE8E}" type="datetimeFigureOut">
              <a:rPr lang="nl-NL" smtClean="0"/>
              <a:t>10-12-2015</a:t>
            </a:fld>
            <a:endParaRPr lang="nl-N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N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355189C-D1BE-405C-8EB1-CD144302CB9D}" type="slidenum">
              <a:rPr lang="nl-NL" smtClean="0"/>
              <a:t>‹nr.›</a:t>
            </a:fld>
            <a:endParaRPr lang="nl-NL"/>
          </a:p>
        </p:txBody>
      </p:sp>
    </p:spTree>
    <p:extLst>
      <p:ext uri="{BB962C8B-B14F-4D97-AF65-F5344CB8AC3E}">
        <p14:creationId xmlns:p14="http://schemas.microsoft.com/office/powerpoint/2010/main" val="393512250"/>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hyperlink" Target="http://www.tuinieren.nl/plant/winterjasmijn-jasminum"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Schooltuin </a:t>
            </a:r>
            <a:br>
              <a:rPr lang="nl-NL" dirty="0" smtClean="0"/>
            </a:br>
            <a:r>
              <a:rPr lang="nl-NL" dirty="0" err="1" smtClean="0"/>
              <a:t>GroeneWelle</a:t>
            </a:r>
            <a:r>
              <a:rPr lang="nl-NL" dirty="0" smtClean="0"/>
              <a:t> Zwolle</a:t>
            </a:r>
            <a:endParaRPr lang="nl-NL" dirty="0"/>
          </a:p>
        </p:txBody>
      </p:sp>
      <p:sp>
        <p:nvSpPr>
          <p:cNvPr id="3" name="Ondertitel 2"/>
          <p:cNvSpPr>
            <a:spLocks noGrp="1"/>
          </p:cNvSpPr>
          <p:nvPr>
            <p:ph type="subTitle" idx="1"/>
          </p:nvPr>
        </p:nvSpPr>
        <p:spPr/>
        <p:txBody>
          <a:bodyPr/>
          <a:lstStyle/>
          <a:p>
            <a:r>
              <a:rPr lang="nl-NL" dirty="0" smtClean="0"/>
              <a:t>Plantlijst 241-260 </a:t>
            </a:r>
            <a:endParaRPr lang="nl-NL" dirty="0"/>
          </a:p>
        </p:txBody>
      </p:sp>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54669" y="3786388"/>
            <a:ext cx="4783787" cy="2690880"/>
          </a:xfrm>
          <a:prstGeom prst="rect">
            <a:avLst/>
          </a:prstGeom>
        </p:spPr>
      </p:pic>
    </p:spTree>
    <p:extLst>
      <p:ext uri="{BB962C8B-B14F-4D97-AF65-F5344CB8AC3E}">
        <p14:creationId xmlns:p14="http://schemas.microsoft.com/office/powerpoint/2010/main" val="1906766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249 Eleagnus </a:t>
            </a:r>
            <a:r>
              <a:rPr lang="nl-NL" dirty="0" err="1" smtClean="0"/>
              <a:t>ebbingei</a:t>
            </a:r>
            <a:r>
              <a:rPr lang="nl-NL" dirty="0" smtClean="0"/>
              <a:t/>
            </a:r>
            <a:br>
              <a:rPr lang="nl-NL" dirty="0" smtClean="0"/>
            </a:br>
            <a:r>
              <a:rPr lang="nl-NL" sz="2000" dirty="0"/>
              <a:t>o</a:t>
            </a:r>
            <a:r>
              <a:rPr lang="nl-NL" sz="2000" dirty="0" smtClean="0"/>
              <a:t>lijfwilg</a:t>
            </a:r>
            <a:endParaRPr lang="nl-NL" sz="2000" dirty="0"/>
          </a:p>
        </p:txBody>
      </p:sp>
      <p:pic>
        <p:nvPicPr>
          <p:cNvPr id="5" name="Tijdelijke aanduiding voor inhoud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35538" y="2170396"/>
            <a:ext cx="2554288" cy="2554288"/>
          </a:xfrm>
        </p:spPr>
      </p:pic>
      <p:sp>
        <p:nvSpPr>
          <p:cNvPr id="4" name="Tekstvak 3"/>
          <p:cNvSpPr txBox="1"/>
          <p:nvPr/>
        </p:nvSpPr>
        <p:spPr>
          <a:xfrm>
            <a:off x="646111" y="1840369"/>
            <a:ext cx="3821880" cy="4708981"/>
          </a:xfrm>
          <a:prstGeom prst="rect">
            <a:avLst/>
          </a:prstGeom>
          <a:noFill/>
        </p:spPr>
        <p:txBody>
          <a:bodyPr wrap="none" rtlCol="0">
            <a:spAutoFit/>
          </a:bodyPr>
          <a:lstStyle/>
          <a:p>
            <a:r>
              <a:rPr lang="nl-NL" sz="1200" b="1" dirty="0"/>
              <a:t>Winterhardheid</a:t>
            </a:r>
            <a:r>
              <a:rPr lang="nl-NL" sz="1200" dirty="0"/>
              <a:t/>
            </a:r>
            <a:br>
              <a:rPr lang="nl-NL" sz="1200" dirty="0"/>
            </a:br>
            <a:r>
              <a:rPr lang="nl-NL" sz="1200" dirty="0"/>
              <a:t>Redelijk </a:t>
            </a:r>
          </a:p>
          <a:p>
            <a:r>
              <a:rPr lang="nl-NL" sz="1200" b="1" dirty="0"/>
              <a:t>Grondsoort</a:t>
            </a:r>
            <a:r>
              <a:rPr lang="nl-NL" sz="1200" dirty="0"/>
              <a:t/>
            </a:r>
            <a:br>
              <a:rPr lang="nl-NL" sz="1200" dirty="0"/>
            </a:br>
            <a:r>
              <a:rPr lang="nl-NL" sz="1200" dirty="0"/>
              <a:t>Voorkeur arm </a:t>
            </a:r>
          </a:p>
          <a:p>
            <a:r>
              <a:rPr lang="nl-NL" sz="1200" b="1" dirty="0"/>
              <a:t>Vochtigheid</a:t>
            </a:r>
            <a:r>
              <a:rPr lang="nl-NL" sz="1200" dirty="0"/>
              <a:t/>
            </a:r>
            <a:br>
              <a:rPr lang="nl-NL" sz="1200" dirty="0"/>
            </a:br>
            <a:r>
              <a:rPr lang="nl-NL" sz="1200" dirty="0"/>
              <a:t>Voorkeur droog </a:t>
            </a:r>
          </a:p>
          <a:p>
            <a:r>
              <a:rPr lang="nl-NL" sz="1200" b="1" dirty="0"/>
              <a:t>Licht</a:t>
            </a:r>
            <a:r>
              <a:rPr lang="nl-NL" sz="1200" dirty="0"/>
              <a:t/>
            </a:r>
            <a:br>
              <a:rPr lang="nl-NL" sz="1200" dirty="0"/>
            </a:br>
            <a:r>
              <a:rPr lang="nl-NL" sz="1200" dirty="0"/>
              <a:t>Zon tot halfschaduw </a:t>
            </a:r>
          </a:p>
          <a:p>
            <a:r>
              <a:rPr lang="nl-NL" sz="1200" b="1" dirty="0"/>
              <a:t>Hoogte</a:t>
            </a:r>
            <a:r>
              <a:rPr lang="nl-NL" sz="1200" dirty="0"/>
              <a:t/>
            </a:r>
            <a:br>
              <a:rPr lang="nl-NL" sz="1200" dirty="0"/>
            </a:br>
            <a:r>
              <a:rPr lang="nl-NL" sz="1200" dirty="0"/>
              <a:t>2,5 meter </a:t>
            </a:r>
          </a:p>
          <a:p>
            <a:r>
              <a:rPr lang="nl-NL" sz="1200" b="1" dirty="0"/>
              <a:t>Blad / Loof</a:t>
            </a:r>
            <a:r>
              <a:rPr lang="nl-NL" sz="1200" dirty="0"/>
              <a:t/>
            </a:r>
            <a:br>
              <a:rPr lang="nl-NL" sz="1200" dirty="0"/>
            </a:br>
            <a:r>
              <a:rPr lang="nl-NL" sz="1200" dirty="0"/>
              <a:t>Wintergroen </a:t>
            </a:r>
          </a:p>
          <a:p>
            <a:r>
              <a:rPr lang="nl-NL" sz="1200" b="1" dirty="0"/>
              <a:t>Bloemkleur</a:t>
            </a:r>
            <a:r>
              <a:rPr lang="nl-NL" sz="1200" dirty="0"/>
              <a:t/>
            </a:r>
            <a:br>
              <a:rPr lang="nl-NL" sz="1200" dirty="0"/>
            </a:br>
            <a:r>
              <a:rPr lang="nl-NL" sz="1200" dirty="0"/>
              <a:t>Wit </a:t>
            </a:r>
          </a:p>
          <a:p>
            <a:r>
              <a:rPr lang="nl-NL" sz="1200" b="1" dirty="0"/>
              <a:t>Bloeitijd</a:t>
            </a:r>
            <a:r>
              <a:rPr lang="nl-NL" sz="1200" dirty="0"/>
              <a:t/>
            </a:r>
            <a:br>
              <a:rPr lang="nl-NL" sz="1200" dirty="0"/>
            </a:br>
            <a:r>
              <a:rPr lang="nl-NL" sz="1200" dirty="0"/>
              <a:t>November </a:t>
            </a:r>
          </a:p>
          <a:p>
            <a:r>
              <a:rPr lang="nl-NL" sz="1200" b="1" dirty="0"/>
              <a:t>Bijzonderheden</a:t>
            </a:r>
            <a:r>
              <a:rPr lang="nl-NL" sz="1200" dirty="0"/>
              <a:t/>
            </a:r>
            <a:br>
              <a:rPr lang="nl-NL" sz="1200" dirty="0"/>
            </a:br>
            <a:endParaRPr lang="nl-NL" sz="1200" dirty="0"/>
          </a:p>
          <a:p>
            <a:r>
              <a:rPr lang="nl-NL" sz="1200" dirty="0"/>
              <a:t>na zachte winter rode eetbare vruchten</a:t>
            </a:r>
          </a:p>
          <a:p>
            <a:r>
              <a:rPr lang="nl-NL" sz="1200" b="1" dirty="0"/>
              <a:t>verzorging</a:t>
            </a:r>
          </a:p>
          <a:p>
            <a:r>
              <a:rPr lang="nl-NL" sz="1200" dirty="0"/>
              <a:t>Geen speciale verzorging nodig.</a:t>
            </a:r>
          </a:p>
          <a:p>
            <a:r>
              <a:rPr lang="nl-NL" sz="1200" b="1" dirty="0"/>
              <a:t>snoeien</a:t>
            </a:r>
          </a:p>
          <a:p>
            <a:r>
              <a:rPr lang="nl-NL" sz="1200" dirty="0"/>
              <a:t>Solitair in maart. Heg in juli en eventueel oktober.</a:t>
            </a:r>
          </a:p>
          <a:p>
            <a:r>
              <a:rPr lang="nl-NL" sz="1200" b="1" dirty="0"/>
              <a:t>bemesten</a:t>
            </a:r>
          </a:p>
          <a:p>
            <a:r>
              <a:rPr lang="nl-NL" sz="1200" dirty="0"/>
              <a:t>Geen mest nodig.</a:t>
            </a:r>
          </a:p>
        </p:txBody>
      </p:sp>
      <p:pic>
        <p:nvPicPr>
          <p:cNvPr id="7" name="Afbeelding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6506" y="2170396"/>
            <a:ext cx="5016321" cy="3762241"/>
          </a:xfrm>
          <a:prstGeom prst="rect">
            <a:avLst/>
          </a:prstGeom>
        </p:spPr>
      </p:pic>
    </p:spTree>
    <p:extLst>
      <p:ext uri="{BB962C8B-B14F-4D97-AF65-F5344CB8AC3E}">
        <p14:creationId xmlns:p14="http://schemas.microsoft.com/office/powerpoint/2010/main" val="3567558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250 Stephanandra </a:t>
            </a:r>
            <a:r>
              <a:rPr lang="nl-NL" dirty="0" err="1" smtClean="0"/>
              <a:t>tanakae</a:t>
            </a:r>
            <a:r>
              <a:rPr lang="nl-NL" dirty="0" smtClean="0"/>
              <a:t/>
            </a:r>
            <a:br>
              <a:rPr lang="nl-NL" dirty="0" smtClean="0"/>
            </a:br>
            <a:r>
              <a:rPr lang="nl-NL" sz="2000" dirty="0" err="1" smtClean="0"/>
              <a:t>stephanandra</a:t>
            </a:r>
            <a:endParaRPr lang="nl-NL" dirty="0"/>
          </a:p>
        </p:txBody>
      </p:sp>
      <p:pic>
        <p:nvPicPr>
          <p:cNvPr id="5" name="Afbeelding 4"/>
          <p:cNvPicPr>
            <a:picLocks noChangeAspect="1"/>
          </p:cNvPicPr>
          <p:nvPr/>
        </p:nvPicPr>
        <p:blipFill>
          <a:blip r:embed="rId2"/>
          <a:stretch>
            <a:fillRect/>
          </a:stretch>
        </p:blipFill>
        <p:spPr>
          <a:xfrm>
            <a:off x="2830633" y="3759271"/>
            <a:ext cx="3016375" cy="3016375"/>
          </a:xfrm>
          <a:prstGeom prst="rect">
            <a:avLst/>
          </a:prstGeom>
        </p:spPr>
      </p:pic>
      <p:pic>
        <p:nvPicPr>
          <p:cNvPr id="6" name="Afbeelding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68498" y="1356843"/>
            <a:ext cx="5865925" cy="3910616"/>
          </a:xfrm>
          <a:prstGeom prst="rect">
            <a:avLst/>
          </a:prstGeom>
        </p:spPr>
      </p:pic>
      <p:sp>
        <p:nvSpPr>
          <p:cNvPr id="9" name="Rechthoek 8"/>
          <p:cNvSpPr/>
          <p:nvPr/>
        </p:nvSpPr>
        <p:spPr>
          <a:xfrm>
            <a:off x="781318" y="1853248"/>
            <a:ext cx="6096000" cy="1754326"/>
          </a:xfrm>
          <a:prstGeom prst="rect">
            <a:avLst/>
          </a:prstGeom>
        </p:spPr>
        <p:txBody>
          <a:bodyPr>
            <a:spAutoFit/>
          </a:bodyPr>
          <a:lstStyle/>
          <a:p>
            <a:r>
              <a:rPr lang="nl-NL" dirty="0" smtClean="0"/>
              <a:t>Standplaats </a:t>
            </a:r>
            <a:r>
              <a:rPr lang="nl-NL" dirty="0"/>
              <a:t>licht schaduw en zon </a:t>
            </a:r>
          </a:p>
          <a:p>
            <a:r>
              <a:rPr lang="nl-NL" dirty="0"/>
              <a:t>Vocht vochthoudend-vochtig </a:t>
            </a:r>
          </a:p>
          <a:p>
            <a:r>
              <a:rPr lang="nl-NL" dirty="0"/>
              <a:t>Grond matig voedselrijk </a:t>
            </a:r>
          </a:p>
          <a:p>
            <a:r>
              <a:rPr lang="nl-NL" dirty="0"/>
              <a:t>Zuur zwak zuur tot licht basisch </a:t>
            </a:r>
          </a:p>
          <a:p>
            <a:r>
              <a:rPr lang="nl-NL" dirty="0"/>
              <a:t>Wintergroen Nee </a:t>
            </a:r>
          </a:p>
          <a:p>
            <a:r>
              <a:rPr lang="nl-NL" dirty="0"/>
              <a:t>Bloeimaanden Juni, Juli </a:t>
            </a:r>
          </a:p>
        </p:txBody>
      </p:sp>
    </p:spTree>
    <p:extLst>
      <p:ext uri="{BB962C8B-B14F-4D97-AF65-F5344CB8AC3E}">
        <p14:creationId xmlns:p14="http://schemas.microsoft.com/office/powerpoint/2010/main" val="1932338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251Sorbaria </a:t>
            </a:r>
            <a:r>
              <a:rPr lang="nl-NL" dirty="0" err="1" smtClean="0"/>
              <a:t>sorbifolia</a:t>
            </a:r>
            <a:r>
              <a:rPr lang="nl-NL" dirty="0" smtClean="0"/>
              <a:t/>
            </a:r>
            <a:br>
              <a:rPr lang="nl-NL" dirty="0" smtClean="0"/>
            </a:br>
            <a:r>
              <a:rPr lang="nl-NL" sz="2000" dirty="0" smtClean="0"/>
              <a:t>Lijsterbesspirea</a:t>
            </a:r>
            <a:endParaRPr lang="nl-NL" sz="2000" dirty="0"/>
          </a:p>
        </p:txBody>
      </p:sp>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84314" y="901520"/>
            <a:ext cx="4384451" cy="5845935"/>
          </a:xfrm>
          <a:prstGeom prst="rect">
            <a:avLst/>
          </a:prstGeom>
        </p:spPr>
      </p:pic>
      <p:sp>
        <p:nvSpPr>
          <p:cNvPr id="6" name="Tijdelijke aanduiding voor inhoud 5"/>
          <p:cNvSpPr>
            <a:spLocks noGrp="1"/>
          </p:cNvSpPr>
          <p:nvPr>
            <p:ph idx="1"/>
          </p:nvPr>
        </p:nvSpPr>
        <p:spPr>
          <a:xfrm>
            <a:off x="1103312" y="2052919"/>
            <a:ext cx="6327797" cy="4694536"/>
          </a:xfrm>
        </p:spPr>
        <p:txBody>
          <a:bodyPr>
            <a:normAutofit fontScale="77500" lnSpcReduction="20000"/>
          </a:bodyPr>
          <a:lstStyle/>
          <a:p>
            <a:pPr marL="0" indent="0">
              <a:buNone/>
            </a:pPr>
            <a:r>
              <a:rPr lang="nl-NL" dirty="0" smtClean="0"/>
              <a:t>Standplaats</a:t>
            </a:r>
            <a:r>
              <a:rPr lang="nl-NL" dirty="0"/>
              <a:t>: </a:t>
            </a:r>
            <a:r>
              <a:rPr lang="nl-NL" b="1" dirty="0"/>
              <a:t>Half schaduw en zon</a:t>
            </a:r>
            <a:r>
              <a:rPr lang="nl-NL" dirty="0"/>
              <a:t/>
            </a:r>
            <a:br>
              <a:rPr lang="nl-NL" dirty="0"/>
            </a:br>
            <a:r>
              <a:rPr lang="nl-NL" dirty="0"/>
              <a:t>Vocht: </a:t>
            </a:r>
            <a:r>
              <a:rPr lang="nl-NL" b="1" dirty="0"/>
              <a:t>Vochthoudend-vochtig</a:t>
            </a:r>
            <a:r>
              <a:rPr lang="nl-NL" dirty="0"/>
              <a:t/>
            </a:r>
            <a:br>
              <a:rPr lang="nl-NL" dirty="0"/>
            </a:br>
            <a:r>
              <a:rPr lang="nl-NL" dirty="0"/>
              <a:t>Grond: </a:t>
            </a:r>
            <a:r>
              <a:rPr lang="nl-NL" b="1" dirty="0"/>
              <a:t>Humusrijk</a:t>
            </a:r>
            <a:r>
              <a:rPr lang="nl-NL" dirty="0"/>
              <a:t/>
            </a:r>
            <a:br>
              <a:rPr lang="nl-NL" dirty="0"/>
            </a:br>
            <a:r>
              <a:rPr lang="nl-NL" dirty="0"/>
              <a:t>Zuur: </a:t>
            </a:r>
            <a:r>
              <a:rPr lang="nl-NL" b="1" dirty="0"/>
              <a:t>Neutraal tot basisch</a:t>
            </a:r>
            <a:r>
              <a:rPr lang="nl-NL" dirty="0"/>
              <a:t/>
            </a:r>
            <a:br>
              <a:rPr lang="nl-NL" dirty="0"/>
            </a:br>
            <a:r>
              <a:rPr lang="nl-NL" dirty="0"/>
              <a:t>Wintergroen: </a:t>
            </a:r>
            <a:r>
              <a:rPr lang="nl-NL" b="1" dirty="0" smtClean="0"/>
              <a:t>Nee</a:t>
            </a:r>
          </a:p>
          <a:p>
            <a:pPr marL="0" indent="0">
              <a:buNone/>
            </a:pPr>
            <a:r>
              <a:rPr lang="nl-NL" dirty="0"/>
              <a:t>De </a:t>
            </a:r>
            <a:r>
              <a:rPr lang="nl-NL" dirty="0" smtClean="0"/>
              <a:t>Nederlandse </a:t>
            </a:r>
            <a:r>
              <a:rPr lang="nl-NL" dirty="0"/>
              <a:t>naam is Lijsterbesspirea, familie van de </a:t>
            </a:r>
            <a:r>
              <a:rPr lang="nl-NL" dirty="0" err="1"/>
              <a:t>Rosaceae</a:t>
            </a:r>
            <a:r>
              <a:rPr lang="nl-NL" dirty="0"/>
              <a:t>. De bloemkleur is </a:t>
            </a:r>
            <a:r>
              <a:rPr lang="nl-NL" dirty="0" err="1"/>
              <a:t>cremewit</a:t>
            </a:r>
            <a:r>
              <a:rPr lang="nl-NL" dirty="0"/>
              <a:t> en de bloeitijd is van ca. juli tot en met augustus. De bladeren zijn groen. De volwassen hoogte van deze middelgrote heester is ca. 200 cm. Verdraagt een temperatuur tot -15 gr. C. Ook als bodembedekker te gebruiken. Is goed verkrijgbaar.</a:t>
            </a:r>
          </a:p>
          <a:p>
            <a:pPr marL="0" indent="0">
              <a:buNone/>
            </a:pPr>
            <a:r>
              <a:rPr lang="nl-NL" dirty="0"/>
              <a:t>Bijvoorbeeld voor aanplant in </a:t>
            </a:r>
            <a:r>
              <a:rPr lang="nl-NL" dirty="0" smtClean="0"/>
              <a:t>wind beschutte </a:t>
            </a:r>
            <a:r>
              <a:rPr lang="nl-NL" dirty="0"/>
              <a:t>(stads)tuinen en openbaar groen. Deze plant slaat vrij traag aan. Vraagt een vochthoudende tot vochtige, humusrijke grond met een neutrale tot basische zuurgraad (pH = 7 - 9). Verlangt een plekje in de zon of halfschaduw en verdraagt zomerse hitte redelijk, mits de standplaats voldoende vochtig of schaduwrijk is. Ze kan bij nachtvorst in april-mei schade oplopen. Deze plant is in haar jonge jaren eenvoudig met allerlei vaste planten te combineren. Later alleen nog maar met 'bosrand' en 'bosplanten'. </a:t>
            </a:r>
          </a:p>
          <a:p>
            <a:pPr marL="0" indent="0">
              <a:buNone/>
            </a:pPr>
            <a:endParaRPr lang="nl-NL" dirty="0"/>
          </a:p>
        </p:txBody>
      </p:sp>
    </p:spTree>
    <p:extLst>
      <p:ext uri="{BB962C8B-B14F-4D97-AF65-F5344CB8AC3E}">
        <p14:creationId xmlns:p14="http://schemas.microsoft.com/office/powerpoint/2010/main" val="3185945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252 </a:t>
            </a:r>
            <a:r>
              <a:rPr lang="nl-NL" dirty="0" err="1" smtClean="0"/>
              <a:t>Colutea</a:t>
            </a:r>
            <a:r>
              <a:rPr lang="nl-NL" dirty="0" smtClean="0"/>
              <a:t> </a:t>
            </a:r>
            <a:r>
              <a:rPr lang="nl-NL" dirty="0" err="1" smtClean="0"/>
              <a:t>arborescens</a:t>
            </a:r>
            <a:r>
              <a:rPr lang="nl-NL" dirty="0" smtClean="0"/>
              <a:t/>
            </a:r>
            <a:br>
              <a:rPr lang="nl-NL" dirty="0" smtClean="0"/>
            </a:br>
            <a:r>
              <a:rPr lang="nl-NL" sz="2000" dirty="0" smtClean="0"/>
              <a:t>Europese blazenstruik</a:t>
            </a:r>
            <a:endParaRPr lang="nl-NL" sz="2000" dirty="0"/>
          </a:p>
        </p:txBody>
      </p:sp>
      <p:sp>
        <p:nvSpPr>
          <p:cNvPr id="3" name="Tijdelijke aanduiding voor inhoud 2"/>
          <p:cNvSpPr>
            <a:spLocks noGrp="1"/>
          </p:cNvSpPr>
          <p:nvPr>
            <p:ph idx="1"/>
          </p:nvPr>
        </p:nvSpPr>
        <p:spPr>
          <a:xfrm>
            <a:off x="1103312" y="2052918"/>
            <a:ext cx="3636113" cy="4195481"/>
          </a:xfrm>
        </p:spPr>
        <p:txBody>
          <a:bodyPr>
            <a:normAutofit fontScale="25000" lnSpcReduction="20000"/>
          </a:bodyPr>
          <a:lstStyle/>
          <a:p>
            <a:endParaRPr lang="nl-NL" dirty="0"/>
          </a:p>
          <a:p>
            <a:pPr marL="0" indent="0">
              <a:buNone/>
            </a:pPr>
            <a:r>
              <a:rPr lang="nl-NL" sz="4800" dirty="0" smtClean="0"/>
              <a:t>Standplaats</a:t>
            </a:r>
            <a:r>
              <a:rPr lang="nl-NL" sz="4800" dirty="0"/>
              <a:t>: Licht schaduw en zon</a:t>
            </a:r>
          </a:p>
          <a:p>
            <a:pPr marL="0" indent="0">
              <a:buNone/>
            </a:pPr>
            <a:r>
              <a:rPr lang="nl-NL" sz="4800" dirty="0"/>
              <a:t>Vocht: Droog-vochthoudend</a:t>
            </a:r>
          </a:p>
          <a:p>
            <a:pPr marL="0" indent="0">
              <a:buNone/>
            </a:pPr>
            <a:r>
              <a:rPr lang="nl-NL" sz="4800" dirty="0"/>
              <a:t>Grond: Voedselrijk</a:t>
            </a:r>
          </a:p>
          <a:p>
            <a:pPr marL="0" indent="0">
              <a:buNone/>
            </a:pPr>
            <a:r>
              <a:rPr lang="nl-NL" sz="4800" dirty="0"/>
              <a:t>Zuur: Zwak zuur tot licht basisch</a:t>
            </a:r>
          </a:p>
          <a:p>
            <a:pPr marL="0" indent="0">
              <a:buNone/>
            </a:pPr>
            <a:r>
              <a:rPr lang="nl-NL" sz="4800" dirty="0"/>
              <a:t>Wintergroen: Nee</a:t>
            </a:r>
          </a:p>
          <a:p>
            <a:pPr marL="0" indent="0">
              <a:buNone/>
            </a:pPr>
            <a:r>
              <a:rPr lang="nl-NL" sz="4800" dirty="0"/>
              <a:t> </a:t>
            </a:r>
            <a:r>
              <a:rPr lang="nl-NL" sz="4800" dirty="0" smtClean="0"/>
              <a:t>De </a:t>
            </a:r>
            <a:r>
              <a:rPr lang="nl-NL" sz="4800" dirty="0"/>
              <a:t>bloemkleur is geel en de bloeitijd is van ca. mei tot en met augustus. De bladeren zijn groen. De volwassen hoogte van deze middelgrote heester is ca. 250 cm. Verdraagt een temperatuur tot -20 gr. C. Met opvallende vruchten. </a:t>
            </a:r>
            <a:r>
              <a:rPr lang="nl-NL" sz="4800" dirty="0" smtClean="0"/>
              <a:t>Goede plek is ten </a:t>
            </a:r>
            <a:r>
              <a:rPr lang="nl-NL" sz="4800" dirty="0"/>
              <a:t>zuiden en dicht bij bebouwing. Deze plant wenst een matig voedselrijke, droge tot vochthoudende, zandige bodem. Voor wat betreft de zuurgraad is ze vrij tolerant (pH = 5.5 - 8). Verlangt een plekje in de zon of lichte schaduw en verdraagt zomerse hitte redelijk, mits de standplaats voldoende vochthoudend is. Kan bij nachtvorst in april-mei schade oplopen. Deze plant is goed te combineren met 'bosrand' en 'borderplanten', zolang die er niet te dicht op staan. </a:t>
            </a:r>
          </a:p>
          <a:p>
            <a:endParaRPr lang="nl-NL" sz="4800" dirty="0"/>
          </a:p>
        </p:txBody>
      </p:sp>
      <p:pic>
        <p:nvPicPr>
          <p:cNvPr id="7" name="Afbeelding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18975" y="1322513"/>
            <a:ext cx="6560175" cy="4925886"/>
          </a:xfrm>
          <a:prstGeom prst="rect">
            <a:avLst/>
          </a:prstGeom>
        </p:spPr>
      </p:pic>
    </p:spTree>
    <p:extLst>
      <p:ext uri="{BB962C8B-B14F-4D97-AF65-F5344CB8AC3E}">
        <p14:creationId xmlns:p14="http://schemas.microsoft.com/office/powerpoint/2010/main" val="925448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253 </a:t>
            </a:r>
            <a:r>
              <a:rPr lang="nl-NL" dirty="0" err="1" smtClean="0"/>
              <a:t>Clethra</a:t>
            </a:r>
            <a:r>
              <a:rPr lang="nl-NL" dirty="0" smtClean="0"/>
              <a:t> </a:t>
            </a:r>
            <a:r>
              <a:rPr lang="nl-NL" dirty="0" err="1" smtClean="0"/>
              <a:t>alnifolia</a:t>
            </a:r>
            <a:r>
              <a:rPr lang="nl-NL" dirty="0" smtClean="0"/>
              <a:t/>
            </a:r>
            <a:br>
              <a:rPr lang="nl-NL" dirty="0" smtClean="0"/>
            </a:br>
            <a:r>
              <a:rPr lang="nl-NL" sz="2000" dirty="0" err="1" smtClean="0"/>
              <a:t>schijnels</a:t>
            </a:r>
            <a:endParaRPr lang="nl-NL" sz="2000" dirty="0"/>
          </a:p>
        </p:txBody>
      </p:sp>
      <p:sp>
        <p:nvSpPr>
          <p:cNvPr id="4" name="Tekstvak 3"/>
          <p:cNvSpPr txBox="1"/>
          <p:nvPr/>
        </p:nvSpPr>
        <p:spPr>
          <a:xfrm>
            <a:off x="646112" y="2202286"/>
            <a:ext cx="4505438" cy="3970318"/>
          </a:xfrm>
          <a:prstGeom prst="rect">
            <a:avLst/>
          </a:prstGeom>
          <a:noFill/>
        </p:spPr>
        <p:txBody>
          <a:bodyPr wrap="square" rtlCol="0">
            <a:spAutoFit/>
          </a:bodyPr>
          <a:lstStyle/>
          <a:p>
            <a:r>
              <a:rPr lang="nl-NL" sz="1400" dirty="0" err="1" smtClean="0"/>
              <a:t>Clethra</a:t>
            </a:r>
            <a:r>
              <a:rPr lang="nl-NL" sz="1400" dirty="0" smtClean="0"/>
              <a:t> </a:t>
            </a:r>
            <a:r>
              <a:rPr lang="nl-NL" sz="1400" dirty="0" err="1"/>
              <a:t>alnifolia</a:t>
            </a:r>
            <a:r>
              <a:rPr lang="nl-NL" sz="1400" dirty="0"/>
              <a:t>, de </a:t>
            </a:r>
            <a:r>
              <a:rPr lang="nl-NL" sz="1400" dirty="0" err="1"/>
              <a:t>schijnels</a:t>
            </a:r>
            <a:r>
              <a:rPr lang="nl-NL" sz="1400" dirty="0"/>
              <a:t>, wordt ongeveer 180-200 cm hoog en bloeit met witte bloemen in de periode juli-augustus. </a:t>
            </a:r>
            <a:r>
              <a:rPr lang="nl-NL" sz="1400" dirty="0" err="1"/>
              <a:t>Clethra</a:t>
            </a:r>
            <a:r>
              <a:rPr lang="nl-NL" sz="1400" dirty="0"/>
              <a:t> </a:t>
            </a:r>
            <a:r>
              <a:rPr lang="nl-NL" sz="1400" dirty="0" err="1"/>
              <a:t>alnifolia</a:t>
            </a:r>
            <a:r>
              <a:rPr lang="nl-NL" sz="1400" dirty="0"/>
              <a:t> verdraagt een standplaats in de schaduw. </a:t>
            </a:r>
          </a:p>
          <a:p>
            <a:endParaRPr lang="nl-NL" sz="1400" dirty="0"/>
          </a:p>
          <a:p>
            <a:r>
              <a:rPr lang="nl-NL" sz="1400" dirty="0"/>
              <a:t>In de zon staat </a:t>
            </a:r>
            <a:r>
              <a:rPr lang="nl-NL" sz="1400" dirty="0" err="1"/>
              <a:t>Clethra</a:t>
            </a:r>
            <a:r>
              <a:rPr lang="nl-NL" sz="1400" dirty="0"/>
              <a:t> </a:t>
            </a:r>
            <a:r>
              <a:rPr lang="nl-NL" sz="1400" dirty="0" err="1"/>
              <a:t>alnifolia</a:t>
            </a:r>
            <a:r>
              <a:rPr lang="nl-NL" sz="1400" dirty="0"/>
              <a:t> graag op een vochthoudende grond. In de herfst verkleurt het blad prachtig goudgeel. </a:t>
            </a:r>
            <a:r>
              <a:rPr lang="nl-NL" sz="1400" dirty="0" err="1"/>
              <a:t>Clethra</a:t>
            </a:r>
            <a:r>
              <a:rPr lang="nl-NL" sz="1400" dirty="0"/>
              <a:t> </a:t>
            </a:r>
            <a:r>
              <a:rPr lang="nl-NL" sz="1400" dirty="0" err="1"/>
              <a:t>alnifolia</a:t>
            </a:r>
            <a:r>
              <a:rPr lang="nl-NL" sz="1400" dirty="0"/>
              <a:t> is een mooie plant voor wat schaduwrijke plaatsen of als solitairplant aan de rand van de vijver.</a:t>
            </a:r>
          </a:p>
          <a:p>
            <a:endParaRPr lang="nl-NL" sz="1400" dirty="0"/>
          </a:p>
          <a:p>
            <a:r>
              <a:rPr lang="nl-NL" sz="1400" dirty="0" smtClean="0"/>
              <a:t>Standplaats </a:t>
            </a:r>
            <a:r>
              <a:rPr lang="nl-NL" sz="1400" dirty="0"/>
              <a:t>Zon</a:t>
            </a:r>
            <a:r>
              <a:rPr lang="nl-NL" sz="1400" dirty="0" smtClean="0"/>
              <a:t>, Halfschaduw, Schaduw </a:t>
            </a:r>
            <a:endParaRPr lang="nl-NL" sz="1400" dirty="0"/>
          </a:p>
          <a:p>
            <a:r>
              <a:rPr lang="nl-NL" sz="1400" dirty="0" smtClean="0"/>
              <a:t>Bloeitijd </a:t>
            </a:r>
            <a:r>
              <a:rPr lang="nl-NL" sz="1400" dirty="0"/>
              <a:t>juli - augustus </a:t>
            </a:r>
          </a:p>
          <a:p>
            <a:r>
              <a:rPr lang="nl-NL" sz="1400" dirty="0"/>
              <a:t>Wintergroen nee </a:t>
            </a:r>
          </a:p>
          <a:p>
            <a:r>
              <a:rPr lang="nl-NL" sz="1400" dirty="0"/>
              <a:t>Planthoogte 160 cm - 200 cm </a:t>
            </a:r>
          </a:p>
          <a:p>
            <a:r>
              <a:rPr lang="nl-NL" sz="1400" dirty="0"/>
              <a:t>Grondsoort Goede tuingrond. Niet te droog. </a:t>
            </a:r>
          </a:p>
          <a:p>
            <a:r>
              <a:rPr lang="nl-NL" sz="1400" dirty="0"/>
              <a:t>Toepassingssuggesties </a:t>
            </a:r>
            <a:r>
              <a:rPr lang="nl-NL" sz="1400" dirty="0" smtClean="0"/>
              <a:t>Solitair </a:t>
            </a:r>
            <a:r>
              <a:rPr lang="nl-NL" sz="1400" dirty="0"/>
              <a:t>Groep Landschappelijke beplanting </a:t>
            </a:r>
          </a:p>
        </p:txBody>
      </p:sp>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59910" y="3207534"/>
            <a:ext cx="2568208" cy="3456280"/>
          </a:xfrm>
          <a:prstGeom prst="rect">
            <a:avLst/>
          </a:prstGeom>
        </p:spPr>
      </p:pic>
      <p:pic>
        <p:nvPicPr>
          <p:cNvPr id="6" name="Afbeelding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6335" y="171064"/>
            <a:ext cx="3787955" cy="2840966"/>
          </a:xfrm>
          <a:prstGeom prst="rect">
            <a:avLst/>
          </a:prstGeom>
        </p:spPr>
      </p:pic>
      <p:pic>
        <p:nvPicPr>
          <p:cNvPr id="7" name="Afbeelding 6"/>
          <p:cNvPicPr>
            <a:picLocks noChangeAspect="1"/>
          </p:cNvPicPr>
          <p:nvPr/>
        </p:nvPicPr>
        <p:blipFill>
          <a:blip r:embed="rId4"/>
          <a:stretch>
            <a:fillRect/>
          </a:stretch>
        </p:blipFill>
        <p:spPr>
          <a:xfrm>
            <a:off x="6176952" y="3293684"/>
            <a:ext cx="2295525" cy="3771900"/>
          </a:xfrm>
          <a:prstGeom prst="rect">
            <a:avLst/>
          </a:prstGeom>
        </p:spPr>
      </p:pic>
    </p:spTree>
    <p:extLst>
      <p:ext uri="{BB962C8B-B14F-4D97-AF65-F5344CB8AC3E}">
        <p14:creationId xmlns:p14="http://schemas.microsoft.com/office/powerpoint/2010/main" val="1647474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254 Acer </a:t>
            </a:r>
            <a:r>
              <a:rPr lang="nl-NL" dirty="0" err="1" smtClean="0"/>
              <a:t>palmatum</a:t>
            </a:r>
            <a:r>
              <a:rPr lang="nl-NL" dirty="0" smtClean="0"/>
              <a:t/>
            </a:r>
            <a:br>
              <a:rPr lang="nl-NL" dirty="0" smtClean="0"/>
            </a:br>
            <a:r>
              <a:rPr lang="nl-NL" sz="2000" dirty="0" smtClean="0"/>
              <a:t>Japanse esdoorn</a:t>
            </a:r>
            <a:endParaRPr lang="nl-NL" dirty="0"/>
          </a:p>
        </p:txBody>
      </p:sp>
      <p:pic>
        <p:nvPicPr>
          <p:cNvPr id="4" name="Tijdelijke aanduiding voor inhoud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073442" y="1320409"/>
            <a:ext cx="2560920" cy="2171084"/>
          </a:xfrm>
          <a:prstGeom prst="rect">
            <a:avLst/>
          </a:prstGeom>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111" y="2076453"/>
            <a:ext cx="5865456" cy="3876541"/>
          </a:xfrm>
          <a:prstGeom prst="rect">
            <a:avLst/>
          </a:prstGeom>
        </p:spPr>
      </p:pic>
      <p:pic>
        <p:nvPicPr>
          <p:cNvPr id="6" name="Afbeelding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73442" y="3808662"/>
            <a:ext cx="3236728" cy="2144332"/>
          </a:xfrm>
          <a:prstGeom prst="rect">
            <a:avLst/>
          </a:prstGeom>
        </p:spPr>
      </p:pic>
    </p:spTree>
    <p:extLst>
      <p:ext uri="{BB962C8B-B14F-4D97-AF65-F5344CB8AC3E}">
        <p14:creationId xmlns:p14="http://schemas.microsoft.com/office/powerpoint/2010/main" val="1009397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255 Ribes </a:t>
            </a:r>
            <a:r>
              <a:rPr lang="nl-NL" dirty="0" err="1" smtClean="0"/>
              <a:t>sanguineum</a:t>
            </a:r>
            <a:r>
              <a:rPr lang="nl-NL" dirty="0" smtClean="0"/>
              <a:t/>
            </a:r>
            <a:br>
              <a:rPr lang="nl-NL" dirty="0" smtClean="0"/>
            </a:br>
            <a:r>
              <a:rPr lang="nl-NL" sz="2000" dirty="0" smtClean="0"/>
              <a:t>Rode ribes</a:t>
            </a:r>
            <a:endParaRPr lang="nl-NL" sz="2000" dirty="0"/>
          </a:p>
        </p:txBody>
      </p:sp>
      <p:pic>
        <p:nvPicPr>
          <p:cNvPr id="4" name="Tijdelijke aanduiding voor inhoud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7385538" y="1350498"/>
            <a:ext cx="4060166" cy="4912848"/>
          </a:xfrm>
        </p:spPr>
      </p:pic>
      <p:pic>
        <p:nvPicPr>
          <p:cNvPr id="5" name="Afbeelding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4788" y="3710646"/>
            <a:ext cx="3876675" cy="2552700"/>
          </a:xfrm>
          <a:prstGeom prst="rect">
            <a:avLst/>
          </a:prstGeom>
        </p:spPr>
      </p:pic>
    </p:spTree>
    <p:extLst>
      <p:ext uri="{BB962C8B-B14F-4D97-AF65-F5344CB8AC3E}">
        <p14:creationId xmlns:p14="http://schemas.microsoft.com/office/powerpoint/2010/main" val="1351917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256 Ribes </a:t>
            </a:r>
            <a:r>
              <a:rPr lang="nl-NL" dirty="0" err="1" smtClean="0"/>
              <a:t>alpinum</a:t>
            </a:r>
            <a:r>
              <a:rPr lang="nl-NL" dirty="0" smtClean="0"/>
              <a:t/>
            </a:r>
            <a:br>
              <a:rPr lang="nl-NL" dirty="0" smtClean="0"/>
            </a:br>
            <a:r>
              <a:rPr lang="nl-NL" dirty="0" smtClean="0"/>
              <a:t>Alpenribes</a:t>
            </a:r>
            <a:endParaRPr lang="nl-NL" dirty="0"/>
          </a:p>
        </p:txBody>
      </p:sp>
      <p:pic>
        <p:nvPicPr>
          <p:cNvPr id="8" name="Tijdelijke aanduiding voor inhoud 7"/>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01859" y="1891567"/>
            <a:ext cx="3598203" cy="2698652"/>
          </a:xfrm>
        </p:spPr>
      </p:pic>
      <p:pic>
        <p:nvPicPr>
          <p:cNvPr id="9" name="Afbeelding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09883" y="1275300"/>
            <a:ext cx="5827626" cy="3869372"/>
          </a:xfrm>
          <a:prstGeom prst="rect">
            <a:avLst/>
          </a:prstGeom>
        </p:spPr>
      </p:pic>
      <p:pic>
        <p:nvPicPr>
          <p:cNvPr id="6" name="Afbeelding 5"/>
          <p:cNvPicPr>
            <a:picLocks noChangeAspect="1"/>
          </p:cNvPicPr>
          <p:nvPr/>
        </p:nvPicPr>
        <p:blipFill>
          <a:blip r:embed="rId4"/>
          <a:stretch>
            <a:fillRect/>
          </a:stretch>
        </p:blipFill>
        <p:spPr>
          <a:xfrm>
            <a:off x="3714408" y="3933825"/>
            <a:ext cx="3790950" cy="2924175"/>
          </a:xfrm>
          <a:prstGeom prst="rect">
            <a:avLst/>
          </a:prstGeom>
        </p:spPr>
      </p:pic>
    </p:spTree>
    <p:extLst>
      <p:ext uri="{BB962C8B-B14F-4D97-AF65-F5344CB8AC3E}">
        <p14:creationId xmlns:p14="http://schemas.microsoft.com/office/powerpoint/2010/main" val="2367852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257 </a:t>
            </a:r>
            <a:r>
              <a:rPr lang="nl-NL" dirty="0" err="1" smtClean="0"/>
              <a:t>Physocarpus</a:t>
            </a:r>
            <a:r>
              <a:rPr lang="nl-NL" dirty="0" smtClean="0"/>
              <a:t> </a:t>
            </a:r>
            <a:r>
              <a:rPr lang="nl-NL" dirty="0" err="1" smtClean="0"/>
              <a:t>opulifolius</a:t>
            </a:r>
            <a:r>
              <a:rPr lang="nl-NL" dirty="0" smtClean="0"/>
              <a:t/>
            </a:r>
            <a:br>
              <a:rPr lang="nl-NL" dirty="0" smtClean="0"/>
            </a:br>
            <a:r>
              <a:rPr lang="nl-NL" sz="2000" dirty="0" smtClean="0"/>
              <a:t>blaasspirea</a:t>
            </a:r>
            <a:br>
              <a:rPr lang="nl-NL" sz="2000" dirty="0" smtClean="0"/>
            </a:br>
            <a:r>
              <a:rPr lang="nl-NL" sz="2000" b="1" dirty="0" smtClean="0">
                <a:solidFill>
                  <a:srgbClr val="FF0000"/>
                </a:solidFill>
              </a:rPr>
              <a:t>Vervalt</a:t>
            </a:r>
            <a:endParaRPr lang="nl-NL" sz="2000" b="1" dirty="0">
              <a:solidFill>
                <a:srgbClr val="FF0000"/>
              </a:solidFill>
            </a:endParaRPr>
          </a:p>
        </p:txBody>
      </p:sp>
      <p:pic>
        <p:nvPicPr>
          <p:cNvPr id="4" name="Tijdelijke aanduiding voor inhoud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46111" y="2151112"/>
            <a:ext cx="6310426" cy="4195762"/>
          </a:xfrm>
        </p:spPr>
      </p:pic>
      <p:pic>
        <p:nvPicPr>
          <p:cNvPr id="5" name="Afbeelding 4"/>
          <p:cNvPicPr>
            <a:picLocks noChangeAspect="1"/>
          </p:cNvPicPr>
          <p:nvPr/>
        </p:nvPicPr>
        <p:blipFill>
          <a:blip r:embed="rId3"/>
          <a:stretch>
            <a:fillRect/>
          </a:stretch>
        </p:blipFill>
        <p:spPr>
          <a:xfrm>
            <a:off x="7709096" y="1470857"/>
            <a:ext cx="3956977" cy="4876017"/>
          </a:xfrm>
          <a:prstGeom prst="rect">
            <a:avLst/>
          </a:prstGeom>
        </p:spPr>
      </p:pic>
    </p:spTree>
    <p:extLst>
      <p:ext uri="{BB962C8B-B14F-4D97-AF65-F5344CB8AC3E}">
        <p14:creationId xmlns:p14="http://schemas.microsoft.com/office/powerpoint/2010/main" val="463568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258 </a:t>
            </a:r>
            <a:r>
              <a:rPr lang="nl-NL" dirty="0" err="1" smtClean="0"/>
              <a:t>Juglans</a:t>
            </a:r>
            <a:r>
              <a:rPr lang="nl-NL" dirty="0" smtClean="0"/>
              <a:t> </a:t>
            </a:r>
            <a:r>
              <a:rPr lang="nl-NL" dirty="0" err="1" smtClean="0"/>
              <a:t>regia</a:t>
            </a:r>
            <a:r>
              <a:rPr lang="nl-NL" dirty="0" smtClean="0"/>
              <a:t/>
            </a:r>
            <a:br>
              <a:rPr lang="nl-NL" dirty="0" smtClean="0"/>
            </a:br>
            <a:r>
              <a:rPr lang="nl-NL" sz="2000" dirty="0" smtClean="0"/>
              <a:t>walnoot</a:t>
            </a:r>
            <a:endParaRPr lang="nl-NL" sz="2000" dirty="0"/>
          </a:p>
        </p:txBody>
      </p:sp>
      <p:pic>
        <p:nvPicPr>
          <p:cNvPr id="4" name="Tijdelijke aanduiding voor inhoud 3"/>
          <p:cNvPicPr>
            <a:picLocks noGrp="1" noChangeAspect="1"/>
          </p:cNvPicPr>
          <p:nvPr>
            <p:ph idx="1"/>
          </p:nvPr>
        </p:nvPicPr>
        <p:blipFill>
          <a:blip r:embed="rId2"/>
          <a:stretch>
            <a:fillRect/>
          </a:stretch>
        </p:blipFill>
        <p:spPr>
          <a:xfrm>
            <a:off x="5688452" y="452718"/>
            <a:ext cx="4362382" cy="5743803"/>
          </a:xfrm>
          <a:prstGeom prst="rect">
            <a:avLst/>
          </a:prstGeom>
        </p:spPr>
      </p:pic>
      <p:pic>
        <p:nvPicPr>
          <p:cNvPr id="5" name="Afbeelding 4"/>
          <p:cNvPicPr>
            <a:picLocks noChangeAspect="1"/>
          </p:cNvPicPr>
          <p:nvPr/>
        </p:nvPicPr>
        <p:blipFill>
          <a:blip r:embed="rId3"/>
          <a:stretch>
            <a:fillRect/>
          </a:stretch>
        </p:blipFill>
        <p:spPr>
          <a:xfrm>
            <a:off x="646111" y="2423596"/>
            <a:ext cx="4237856" cy="2935108"/>
          </a:xfrm>
          <a:prstGeom prst="rect">
            <a:avLst/>
          </a:prstGeom>
        </p:spPr>
      </p:pic>
    </p:spTree>
    <p:extLst>
      <p:ext uri="{BB962C8B-B14F-4D97-AF65-F5344CB8AC3E}">
        <p14:creationId xmlns:p14="http://schemas.microsoft.com/office/powerpoint/2010/main" val="1539070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241</a:t>
            </a:r>
            <a:r>
              <a:rPr lang="nl-NL" sz="4400" dirty="0"/>
              <a:t>Prunus </a:t>
            </a:r>
            <a:r>
              <a:rPr lang="nl-NL" sz="4400" dirty="0" err="1" smtClean="0"/>
              <a:t>subhirtilla</a:t>
            </a:r>
            <a:r>
              <a:rPr lang="nl-NL" sz="4400" dirty="0" smtClean="0"/>
              <a:t> </a:t>
            </a:r>
            <a:r>
              <a:rPr lang="nl-NL" sz="4400" dirty="0"/>
              <a:t>‘Autumnalis </a:t>
            </a:r>
            <a:r>
              <a:rPr lang="nl-NL" sz="4400" dirty="0" err="1"/>
              <a:t>Rosea</a:t>
            </a:r>
            <a:r>
              <a:rPr lang="nl-NL" sz="4400" dirty="0" smtClean="0"/>
              <a:t>’ </a:t>
            </a:r>
            <a:r>
              <a:rPr lang="nl-NL" sz="4400" dirty="0"/>
              <a:t/>
            </a:r>
            <a:br>
              <a:rPr lang="nl-NL" sz="4400" dirty="0"/>
            </a:br>
            <a:endParaRPr lang="nl-NL" dirty="0"/>
          </a:p>
        </p:txBody>
      </p:sp>
      <p:sp>
        <p:nvSpPr>
          <p:cNvPr id="8" name="Rechthoek 7"/>
          <p:cNvSpPr/>
          <p:nvPr/>
        </p:nvSpPr>
        <p:spPr>
          <a:xfrm>
            <a:off x="785611" y="-2018645"/>
            <a:ext cx="8358389" cy="6740307"/>
          </a:xfrm>
          <a:prstGeom prst="rect">
            <a:avLst/>
          </a:prstGeom>
        </p:spPr>
        <p:txBody>
          <a:bodyPr wrap="square">
            <a:spAutoFit/>
          </a:bodyPr>
          <a:lstStyle/>
          <a:p>
            <a:endParaRPr lang="nl-NL" dirty="0"/>
          </a:p>
          <a:p>
            <a:r>
              <a:rPr lang="nl-NL" dirty="0"/>
              <a:t>(Prunus </a:t>
            </a:r>
            <a:r>
              <a:rPr lang="nl-NL" dirty="0" err="1"/>
              <a:t>subhirtella</a:t>
            </a:r>
            <a:r>
              <a:rPr lang="nl-NL" dirty="0"/>
              <a:t> ‘Autumnalis </a:t>
            </a:r>
            <a:r>
              <a:rPr lang="nl-NL" dirty="0" err="1"/>
              <a:t>Rosea</a:t>
            </a:r>
            <a:r>
              <a:rPr lang="nl-NL" dirty="0"/>
              <a:t>’)</a:t>
            </a:r>
          </a:p>
          <a:p>
            <a:endParaRPr lang="nl-NL" dirty="0"/>
          </a:p>
          <a:p>
            <a:endParaRPr lang="nl-NL" dirty="0"/>
          </a:p>
          <a:p>
            <a:r>
              <a:rPr lang="nl-NL" dirty="0"/>
              <a:t>+Voeg toe aan Mijn tuin</a:t>
            </a:r>
          </a:p>
          <a:p>
            <a:endParaRPr lang="nl-NL" dirty="0"/>
          </a:p>
          <a:p>
            <a:r>
              <a:rPr lang="nl-NL" dirty="0"/>
              <a:t>In bloei melden </a:t>
            </a:r>
          </a:p>
          <a:p>
            <a:endParaRPr lang="nl-NL" dirty="0"/>
          </a:p>
          <a:p>
            <a:endParaRPr lang="nl-NL" dirty="0"/>
          </a:p>
          <a:p>
            <a:endParaRPr lang="nl-NL" dirty="0"/>
          </a:p>
          <a:p>
            <a:endParaRPr lang="nl-NL" dirty="0"/>
          </a:p>
          <a:p>
            <a:endParaRPr lang="nl-NL" dirty="0"/>
          </a:p>
          <a:p>
            <a:endParaRPr lang="nl-NL" dirty="0"/>
          </a:p>
          <a:p>
            <a:endParaRPr lang="nl-NL" dirty="0" smtClean="0"/>
          </a:p>
          <a:p>
            <a:r>
              <a:rPr lang="nl-NL" dirty="0" smtClean="0"/>
              <a:t>Herfstbloeiende </a:t>
            </a:r>
            <a:r>
              <a:rPr lang="nl-NL" smtClean="0"/>
              <a:t>Japanse sierkers</a:t>
            </a:r>
            <a:endParaRPr lang="nl-NL"/>
          </a:p>
          <a:p>
            <a:endParaRPr lang="nl-NL" dirty="0"/>
          </a:p>
          <a:p>
            <a:r>
              <a:rPr lang="nl-NL" dirty="0" smtClean="0"/>
              <a:t>Hoogte</a:t>
            </a:r>
            <a:endParaRPr lang="nl-NL" dirty="0"/>
          </a:p>
          <a:p>
            <a:r>
              <a:rPr lang="nl-NL" dirty="0"/>
              <a:t>Tot 7 meter.</a:t>
            </a:r>
          </a:p>
          <a:p>
            <a:endParaRPr lang="nl-NL" dirty="0"/>
          </a:p>
          <a:p>
            <a:r>
              <a:rPr lang="nl-NL" dirty="0"/>
              <a:t>Bloeikleur</a:t>
            </a:r>
          </a:p>
          <a:p>
            <a:r>
              <a:rPr lang="nl-NL" dirty="0"/>
              <a:t>Lichtroze/lila/roze/wit.</a:t>
            </a:r>
          </a:p>
          <a:p>
            <a:endParaRPr lang="nl-NL" dirty="0"/>
          </a:p>
          <a:p>
            <a:r>
              <a:rPr lang="nl-NL" dirty="0"/>
              <a:t>Bloeiperiode</a:t>
            </a:r>
          </a:p>
          <a:p>
            <a:r>
              <a:rPr lang="nl-NL" dirty="0"/>
              <a:t>November tot en met </a:t>
            </a:r>
            <a:r>
              <a:rPr lang="nl-NL" dirty="0" smtClean="0"/>
              <a:t>maart</a:t>
            </a:r>
            <a:endParaRPr lang="nl-NL" dirty="0"/>
          </a:p>
        </p:txBody>
      </p:sp>
      <p:pic>
        <p:nvPicPr>
          <p:cNvPr id="9" name="Afbeelding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7438" y="1390918"/>
            <a:ext cx="3814562" cy="5086082"/>
          </a:xfrm>
          <a:prstGeom prst="rect">
            <a:avLst/>
          </a:prstGeom>
        </p:spPr>
      </p:pic>
      <p:pic>
        <p:nvPicPr>
          <p:cNvPr id="11" name="Afbeelding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44000" y="3676650"/>
            <a:ext cx="2295525" cy="2800350"/>
          </a:xfrm>
          <a:prstGeom prst="rect">
            <a:avLst/>
          </a:prstGeom>
        </p:spPr>
      </p:pic>
      <p:pic>
        <p:nvPicPr>
          <p:cNvPr id="1026" name="Picture 2" descr="in_bloei_paa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erfstbloeiende sierkers (Prunus subhirtella ‘Autumnalis Rose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525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in_bloei_paa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erfstbloeiende sierkers (Prunus subhirtella ‘Autumnalis Rose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5250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696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259 Mirica </a:t>
            </a:r>
            <a:r>
              <a:rPr lang="nl-NL" dirty="0" err="1" smtClean="0"/>
              <a:t>gale</a:t>
            </a:r>
            <a:r>
              <a:rPr lang="nl-NL" dirty="0" smtClean="0"/>
              <a:t/>
            </a:r>
            <a:br>
              <a:rPr lang="nl-NL" dirty="0" smtClean="0"/>
            </a:br>
            <a:r>
              <a:rPr lang="nl-NL" sz="2000" dirty="0" smtClean="0"/>
              <a:t>gagel</a:t>
            </a:r>
            <a:endParaRPr lang="nl-NL" sz="2000" dirty="0"/>
          </a:p>
        </p:txBody>
      </p:sp>
      <p:pic>
        <p:nvPicPr>
          <p:cNvPr id="4" name="Tijdelijke aanduiding voor inhoud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83915" y="2117033"/>
            <a:ext cx="6284401" cy="4195762"/>
          </a:xfrm>
          <a:prstGeom prst="rect">
            <a:avLst/>
          </a:prstGeom>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9494" y="1308043"/>
            <a:ext cx="4281025" cy="5004752"/>
          </a:xfrm>
          <a:prstGeom prst="rect">
            <a:avLst/>
          </a:prstGeom>
        </p:spPr>
      </p:pic>
    </p:spTree>
    <p:extLst>
      <p:ext uri="{BB962C8B-B14F-4D97-AF65-F5344CB8AC3E}">
        <p14:creationId xmlns:p14="http://schemas.microsoft.com/office/powerpoint/2010/main" val="509854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260 Sophora </a:t>
            </a:r>
            <a:r>
              <a:rPr lang="nl-NL" dirty="0" err="1" smtClean="0"/>
              <a:t>japonica</a:t>
            </a:r>
            <a:r>
              <a:rPr lang="nl-NL" dirty="0" smtClean="0"/>
              <a:t/>
            </a:r>
            <a:br>
              <a:rPr lang="nl-NL" dirty="0" smtClean="0"/>
            </a:br>
            <a:r>
              <a:rPr lang="nl-NL" sz="2000" dirty="0" smtClean="0"/>
              <a:t>honingboom</a:t>
            </a:r>
            <a:r>
              <a:rPr lang="nl-NL" dirty="0" smtClean="0"/>
              <a:t> </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348472" y="2983428"/>
            <a:ext cx="5153181" cy="3874572"/>
          </a:xfrm>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710" y="3245476"/>
            <a:ext cx="4449649" cy="3337237"/>
          </a:xfrm>
          <a:prstGeom prst="rect">
            <a:avLst/>
          </a:prstGeom>
        </p:spPr>
      </p:pic>
      <p:pic>
        <p:nvPicPr>
          <p:cNvPr id="6" name="Afbeelding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07997" y="452718"/>
            <a:ext cx="4064000" cy="3048000"/>
          </a:xfrm>
          <a:prstGeom prst="rect">
            <a:avLst/>
          </a:prstGeom>
        </p:spPr>
      </p:pic>
    </p:spTree>
    <p:extLst>
      <p:ext uri="{BB962C8B-B14F-4D97-AF65-F5344CB8AC3E}">
        <p14:creationId xmlns:p14="http://schemas.microsoft.com/office/powerpoint/2010/main" val="518878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242 </a:t>
            </a:r>
            <a:r>
              <a:rPr lang="nl-NL" dirty="0" err="1" smtClean="0"/>
              <a:t>Jasminum</a:t>
            </a:r>
            <a:r>
              <a:rPr lang="nl-NL" dirty="0" smtClean="0"/>
              <a:t> </a:t>
            </a:r>
            <a:r>
              <a:rPr lang="nl-NL" dirty="0" err="1" smtClean="0"/>
              <a:t>nudiflorum</a:t>
            </a:r>
            <a:r>
              <a:rPr lang="nl-NL" dirty="0" smtClean="0"/>
              <a:t/>
            </a:r>
            <a:br>
              <a:rPr lang="nl-NL" dirty="0" smtClean="0"/>
            </a:br>
            <a:r>
              <a:rPr lang="nl-NL" dirty="0" smtClean="0"/>
              <a:t>Winterbloeiende jasmijn</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6011729" y="2327711"/>
            <a:ext cx="5054600" cy="3594100"/>
          </a:xfrm>
        </p:spPr>
      </p:pic>
      <p:sp>
        <p:nvSpPr>
          <p:cNvPr id="5" name="Tekstvak 4"/>
          <p:cNvSpPr txBox="1"/>
          <p:nvPr/>
        </p:nvSpPr>
        <p:spPr>
          <a:xfrm>
            <a:off x="901520" y="1958379"/>
            <a:ext cx="8345509" cy="6463308"/>
          </a:xfrm>
          <a:prstGeom prst="rect">
            <a:avLst/>
          </a:prstGeom>
          <a:noFill/>
        </p:spPr>
        <p:txBody>
          <a:bodyPr wrap="square" rtlCol="0">
            <a:spAutoFit/>
          </a:bodyPr>
          <a:lstStyle/>
          <a:p>
            <a:r>
              <a:rPr lang="nl-NL" dirty="0">
                <a:hlinkClick r:id="rId3"/>
              </a:rPr>
              <a:t>http://</a:t>
            </a:r>
            <a:r>
              <a:rPr lang="nl-NL" dirty="0" smtClean="0">
                <a:hlinkClick r:id="rId3"/>
              </a:rPr>
              <a:t>www.tuinieren.nl/plant/winterjasmijn-jasminum</a:t>
            </a:r>
            <a:endParaRPr lang="nl-NL" dirty="0" smtClean="0"/>
          </a:p>
          <a:p>
            <a:endParaRPr lang="nl-NL" b="1" dirty="0" smtClean="0"/>
          </a:p>
          <a:p>
            <a:r>
              <a:rPr lang="nl-NL" b="1" dirty="0" smtClean="0"/>
              <a:t>Winterhardheid</a:t>
            </a:r>
            <a:r>
              <a:rPr lang="nl-NL" dirty="0"/>
              <a:t/>
            </a:r>
            <a:br>
              <a:rPr lang="nl-NL" dirty="0"/>
            </a:br>
            <a:r>
              <a:rPr lang="nl-NL" dirty="0"/>
              <a:t>Goed </a:t>
            </a:r>
          </a:p>
          <a:p>
            <a:r>
              <a:rPr lang="nl-NL" b="1" dirty="0"/>
              <a:t>Grondsoort</a:t>
            </a:r>
            <a:r>
              <a:rPr lang="nl-NL" dirty="0"/>
              <a:t/>
            </a:r>
            <a:br>
              <a:rPr lang="nl-NL" dirty="0"/>
            </a:br>
            <a:r>
              <a:rPr lang="nl-NL" dirty="0"/>
              <a:t>Kalkhoudende tot lichtzure </a:t>
            </a:r>
            <a:r>
              <a:rPr lang="nl-NL" dirty="0" err="1"/>
              <a:t>tuing</a:t>
            </a:r>
            <a:r>
              <a:rPr lang="nl-NL" dirty="0"/>
              <a:t> </a:t>
            </a:r>
          </a:p>
          <a:p>
            <a:r>
              <a:rPr lang="nl-NL" b="1" dirty="0"/>
              <a:t>Vochtigheid</a:t>
            </a:r>
            <a:r>
              <a:rPr lang="nl-NL" dirty="0"/>
              <a:t/>
            </a:r>
            <a:br>
              <a:rPr lang="nl-NL" dirty="0"/>
            </a:br>
            <a:r>
              <a:rPr lang="nl-NL" dirty="0"/>
              <a:t>Matig vochtig </a:t>
            </a:r>
          </a:p>
          <a:p>
            <a:r>
              <a:rPr lang="nl-NL" b="1" dirty="0"/>
              <a:t>Licht</a:t>
            </a:r>
            <a:r>
              <a:rPr lang="nl-NL" dirty="0"/>
              <a:t/>
            </a:r>
            <a:br>
              <a:rPr lang="nl-NL" dirty="0"/>
            </a:br>
            <a:r>
              <a:rPr lang="nl-NL" dirty="0"/>
              <a:t>Zon tot halfschaduw </a:t>
            </a:r>
          </a:p>
          <a:p>
            <a:r>
              <a:rPr lang="nl-NL" b="1" dirty="0"/>
              <a:t>Hoogte</a:t>
            </a:r>
            <a:r>
              <a:rPr lang="nl-NL" dirty="0"/>
              <a:t/>
            </a:r>
            <a:br>
              <a:rPr lang="nl-NL" dirty="0"/>
            </a:br>
            <a:r>
              <a:rPr lang="nl-NL" dirty="0"/>
              <a:t>1 tot 6 meter </a:t>
            </a:r>
          </a:p>
          <a:p>
            <a:r>
              <a:rPr lang="nl-NL" b="1" dirty="0"/>
              <a:t>Blad / Loof</a:t>
            </a:r>
            <a:r>
              <a:rPr lang="nl-NL" dirty="0"/>
              <a:t/>
            </a:r>
            <a:br>
              <a:rPr lang="nl-NL" dirty="0"/>
            </a:br>
            <a:r>
              <a:rPr lang="nl-NL" dirty="0"/>
              <a:t>(half)bladverliezend </a:t>
            </a:r>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p:txBody>
      </p:sp>
    </p:spTree>
    <p:extLst>
      <p:ext uri="{BB962C8B-B14F-4D97-AF65-F5344CB8AC3E}">
        <p14:creationId xmlns:p14="http://schemas.microsoft.com/office/powerpoint/2010/main" val="808339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243 </a:t>
            </a:r>
            <a:r>
              <a:rPr lang="nl-NL" dirty="0" err="1" smtClean="0"/>
              <a:t>Chimonanthes</a:t>
            </a:r>
            <a:r>
              <a:rPr lang="nl-NL" dirty="0" smtClean="0"/>
              <a:t> praecox</a:t>
            </a:r>
            <a:br>
              <a:rPr lang="nl-NL" dirty="0" smtClean="0"/>
            </a:br>
            <a:r>
              <a:rPr lang="nl-NL" sz="2400" dirty="0" smtClean="0"/>
              <a:t>Meloenboompje</a:t>
            </a:r>
            <a:endParaRPr lang="nl-NL" sz="2400" dirty="0"/>
          </a:p>
        </p:txBody>
      </p:sp>
      <p:pic>
        <p:nvPicPr>
          <p:cNvPr id="4" name="Tijdelijke aanduiding voor inhoud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828794" y="1853248"/>
            <a:ext cx="2797174" cy="4195762"/>
          </a:xfrm>
          <a:prstGeom prst="rect">
            <a:avLst/>
          </a:prstGeom>
        </p:spPr>
      </p:pic>
      <p:sp>
        <p:nvSpPr>
          <p:cNvPr id="5" name="Tekstvak 4"/>
          <p:cNvSpPr txBox="1"/>
          <p:nvPr/>
        </p:nvSpPr>
        <p:spPr>
          <a:xfrm>
            <a:off x="991673" y="2369713"/>
            <a:ext cx="2936383" cy="4247317"/>
          </a:xfrm>
          <a:prstGeom prst="rect">
            <a:avLst/>
          </a:prstGeom>
          <a:noFill/>
        </p:spPr>
        <p:txBody>
          <a:bodyPr wrap="square" rtlCol="0">
            <a:spAutoFit/>
          </a:bodyPr>
          <a:lstStyle/>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a:p>
        </p:txBody>
      </p:sp>
      <p:graphicFrame>
        <p:nvGraphicFramePr>
          <p:cNvPr id="6" name="Tabel 5"/>
          <p:cNvGraphicFramePr>
            <a:graphicFrameLocks noGrp="1"/>
          </p:cNvGraphicFramePr>
          <p:nvPr>
            <p:extLst>
              <p:ext uri="{D42A27DB-BD31-4B8C-83A1-F6EECF244321}">
                <p14:modId xmlns:p14="http://schemas.microsoft.com/office/powerpoint/2010/main" val="3812997785"/>
              </p:ext>
            </p:extLst>
          </p:nvPr>
        </p:nvGraphicFramePr>
        <p:xfrm>
          <a:off x="266185" y="1853248"/>
          <a:ext cx="4009602" cy="3657600"/>
        </p:xfrm>
        <a:graphic>
          <a:graphicData uri="http://schemas.openxmlformats.org/drawingml/2006/table">
            <a:tbl>
              <a:tblPr/>
              <a:tblGrid>
                <a:gridCol w="2004801"/>
                <a:gridCol w="2004801"/>
              </a:tblGrid>
              <a:tr h="0">
                <a:tc>
                  <a:txBody>
                    <a:bodyPr/>
                    <a:lstStyle/>
                    <a:p>
                      <a:r>
                        <a:rPr lang="nl-NL" dirty="0"/>
                        <a:t>Standplaats</a:t>
                      </a:r>
                    </a:p>
                  </a:txBody>
                  <a:tcPr anchor="ctr">
                    <a:lnL>
                      <a:noFill/>
                    </a:lnL>
                    <a:lnR>
                      <a:noFill/>
                    </a:lnR>
                    <a:lnT>
                      <a:noFill/>
                    </a:lnT>
                    <a:lnB>
                      <a:noFill/>
                    </a:lnB>
                  </a:tcPr>
                </a:tc>
                <a:tc>
                  <a:txBody>
                    <a:bodyPr/>
                    <a:lstStyle/>
                    <a:p>
                      <a:r>
                        <a:rPr lang="nl-NL" dirty="0" smtClean="0"/>
                        <a:t>Zon</a:t>
                      </a:r>
                      <a:endParaRPr lang="nl-NL" dirty="0"/>
                    </a:p>
                  </a:txBody>
                  <a:tcPr anchor="ctr">
                    <a:lnL>
                      <a:noFill/>
                    </a:lnL>
                    <a:lnR>
                      <a:noFill/>
                    </a:lnR>
                    <a:lnT>
                      <a:noFill/>
                    </a:lnT>
                    <a:lnB>
                      <a:noFill/>
                    </a:lnB>
                  </a:tcPr>
                </a:tc>
              </a:tr>
              <a:tr h="0">
                <a:tc>
                  <a:txBody>
                    <a:bodyPr/>
                    <a:lstStyle/>
                    <a:p>
                      <a:r>
                        <a:rPr lang="nl-NL" dirty="0"/>
                        <a:t>Bladkleur</a:t>
                      </a:r>
                    </a:p>
                  </a:txBody>
                  <a:tcPr anchor="ctr">
                    <a:lnL>
                      <a:noFill/>
                    </a:lnL>
                    <a:lnR>
                      <a:noFill/>
                    </a:lnR>
                    <a:lnT>
                      <a:noFill/>
                    </a:lnT>
                    <a:lnB>
                      <a:noFill/>
                    </a:lnB>
                  </a:tcPr>
                </a:tc>
                <a:tc>
                  <a:txBody>
                    <a:bodyPr/>
                    <a:lstStyle/>
                    <a:p>
                      <a:r>
                        <a:rPr lang="nl-NL"/>
                        <a:t>Groen</a:t>
                      </a:r>
                    </a:p>
                  </a:txBody>
                  <a:tcPr anchor="ctr">
                    <a:lnL>
                      <a:noFill/>
                    </a:lnL>
                    <a:lnR>
                      <a:noFill/>
                    </a:lnR>
                    <a:lnT>
                      <a:noFill/>
                    </a:lnT>
                    <a:lnB>
                      <a:noFill/>
                    </a:lnB>
                  </a:tcPr>
                </a:tc>
              </a:tr>
              <a:tr h="0">
                <a:tc>
                  <a:txBody>
                    <a:bodyPr/>
                    <a:lstStyle/>
                    <a:p>
                      <a:r>
                        <a:rPr lang="nl-NL" dirty="0"/>
                        <a:t>Bloeitijd</a:t>
                      </a:r>
                    </a:p>
                  </a:txBody>
                  <a:tcPr anchor="ctr">
                    <a:lnL>
                      <a:noFill/>
                    </a:lnL>
                    <a:lnR>
                      <a:noFill/>
                    </a:lnR>
                    <a:lnT>
                      <a:noFill/>
                    </a:lnT>
                    <a:lnB>
                      <a:noFill/>
                    </a:lnB>
                  </a:tcPr>
                </a:tc>
                <a:tc>
                  <a:txBody>
                    <a:bodyPr/>
                    <a:lstStyle/>
                    <a:p>
                      <a:r>
                        <a:rPr lang="nl-NL"/>
                        <a:t>november - februari</a:t>
                      </a:r>
                    </a:p>
                  </a:txBody>
                  <a:tcPr anchor="ctr">
                    <a:lnL>
                      <a:noFill/>
                    </a:lnL>
                    <a:lnR>
                      <a:noFill/>
                    </a:lnR>
                    <a:lnT>
                      <a:noFill/>
                    </a:lnT>
                    <a:lnB>
                      <a:noFill/>
                    </a:lnB>
                  </a:tcPr>
                </a:tc>
              </a:tr>
              <a:tr h="0">
                <a:tc>
                  <a:txBody>
                    <a:bodyPr/>
                    <a:lstStyle/>
                    <a:p>
                      <a:r>
                        <a:rPr lang="nl-NL"/>
                        <a:t>Wintergroen</a:t>
                      </a:r>
                    </a:p>
                  </a:txBody>
                  <a:tcPr anchor="ctr">
                    <a:lnL>
                      <a:noFill/>
                    </a:lnL>
                    <a:lnR>
                      <a:noFill/>
                    </a:lnR>
                    <a:lnT>
                      <a:noFill/>
                    </a:lnT>
                    <a:lnB>
                      <a:noFill/>
                    </a:lnB>
                  </a:tcPr>
                </a:tc>
                <a:tc>
                  <a:txBody>
                    <a:bodyPr/>
                    <a:lstStyle/>
                    <a:p>
                      <a:r>
                        <a:rPr lang="nl-NL"/>
                        <a:t>nee</a:t>
                      </a:r>
                    </a:p>
                  </a:txBody>
                  <a:tcPr anchor="ctr">
                    <a:lnL>
                      <a:noFill/>
                    </a:lnL>
                    <a:lnR>
                      <a:noFill/>
                    </a:lnR>
                    <a:lnT>
                      <a:noFill/>
                    </a:lnT>
                    <a:lnB>
                      <a:noFill/>
                    </a:lnB>
                  </a:tcPr>
                </a:tc>
              </a:tr>
              <a:tr h="0">
                <a:tc>
                  <a:txBody>
                    <a:bodyPr/>
                    <a:lstStyle/>
                    <a:p>
                      <a:r>
                        <a:rPr lang="nl-NL"/>
                        <a:t>Planthoogte</a:t>
                      </a:r>
                    </a:p>
                  </a:txBody>
                  <a:tcPr anchor="ctr">
                    <a:lnL>
                      <a:noFill/>
                    </a:lnL>
                    <a:lnR>
                      <a:noFill/>
                    </a:lnR>
                    <a:lnT>
                      <a:noFill/>
                    </a:lnT>
                    <a:lnB>
                      <a:noFill/>
                    </a:lnB>
                  </a:tcPr>
                </a:tc>
                <a:tc>
                  <a:txBody>
                    <a:bodyPr/>
                    <a:lstStyle/>
                    <a:p>
                      <a:r>
                        <a:rPr lang="nl-NL"/>
                        <a:t>250 cm - 300 cm</a:t>
                      </a:r>
                    </a:p>
                  </a:txBody>
                  <a:tcPr anchor="ctr">
                    <a:lnL>
                      <a:noFill/>
                    </a:lnL>
                    <a:lnR>
                      <a:noFill/>
                    </a:lnR>
                    <a:lnT>
                      <a:noFill/>
                    </a:lnT>
                    <a:lnB>
                      <a:noFill/>
                    </a:lnB>
                  </a:tcPr>
                </a:tc>
              </a:tr>
              <a:tr h="0">
                <a:tc>
                  <a:txBody>
                    <a:bodyPr/>
                    <a:lstStyle/>
                    <a:p>
                      <a:r>
                        <a:rPr lang="nl-NL"/>
                        <a:t>Grondsoort</a:t>
                      </a:r>
                    </a:p>
                  </a:txBody>
                  <a:tcPr anchor="ctr">
                    <a:lnL>
                      <a:noFill/>
                    </a:lnL>
                    <a:lnR>
                      <a:noFill/>
                    </a:lnR>
                    <a:lnT>
                      <a:noFill/>
                    </a:lnT>
                    <a:lnB>
                      <a:noFill/>
                    </a:lnB>
                  </a:tcPr>
                </a:tc>
                <a:tc>
                  <a:txBody>
                    <a:bodyPr/>
                    <a:lstStyle/>
                    <a:p>
                      <a:r>
                        <a:rPr lang="nl-NL"/>
                        <a:t>Goede tuingrond. Niet te nat.</a:t>
                      </a:r>
                    </a:p>
                  </a:txBody>
                  <a:tcPr anchor="ctr">
                    <a:lnL>
                      <a:noFill/>
                    </a:lnL>
                    <a:lnR>
                      <a:noFill/>
                    </a:lnR>
                    <a:lnT>
                      <a:noFill/>
                    </a:lnT>
                    <a:lnB>
                      <a:noFill/>
                    </a:lnB>
                  </a:tcPr>
                </a:tc>
              </a:tr>
              <a:tr h="0">
                <a:tc>
                  <a:txBody>
                    <a:bodyPr/>
                    <a:lstStyle/>
                    <a:p>
                      <a:r>
                        <a:rPr lang="nl-NL"/>
                        <a:t>Toepassingssuggesties</a:t>
                      </a:r>
                    </a:p>
                  </a:txBody>
                  <a:tcPr anchor="ctr">
                    <a:lnL>
                      <a:noFill/>
                    </a:lnL>
                    <a:lnR>
                      <a:noFill/>
                    </a:lnR>
                    <a:lnT>
                      <a:noFill/>
                    </a:lnT>
                    <a:lnB>
                      <a:noFill/>
                    </a:lnB>
                  </a:tcPr>
                </a:tc>
                <a:tc>
                  <a:txBody>
                    <a:bodyPr/>
                    <a:lstStyle/>
                    <a:p>
                      <a:r>
                        <a:rPr lang="nl-NL" dirty="0"/>
                        <a:t>Solitair Border </a:t>
                      </a:r>
                    </a:p>
                  </a:txBody>
                  <a:tcPr anchor="ctr">
                    <a:lnL>
                      <a:noFill/>
                    </a:lnL>
                    <a:lnR>
                      <a:noFill/>
                    </a:lnR>
                    <a:lnT>
                      <a:noFill/>
                    </a:lnT>
                    <a:lnB>
                      <a:noFill/>
                    </a:lnB>
                  </a:tcPr>
                </a:tc>
              </a:tr>
            </a:tbl>
          </a:graphicData>
        </a:graphic>
      </p:graphicFrame>
      <p:pic>
        <p:nvPicPr>
          <p:cNvPr id="7" name="Afbeelding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67637" y="1853248"/>
            <a:ext cx="4154269" cy="2845173"/>
          </a:xfrm>
          <a:prstGeom prst="rect">
            <a:avLst/>
          </a:prstGeom>
        </p:spPr>
      </p:pic>
    </p:spTree>
    <p:extLst>
      <p:ext uri="{BB962C8B-B14F-4D97-AF65-F5344CB8AC3E}">
        <p14:creationId xmlns:p14="http://schemas.microsoft.com/office/powerpoint/2010/main" val="1859736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244 Viburnum </a:t>
            </a:r>
            <a:r>
              <a:rPr lang="nl-NL" dirty="0" err="1" smtClean="0"/>
              <a:t>bodnantense</a:t>
            </a:r>
            <a:r>
              <a:rPr lang="nl-NL" dirty="0" smtClean="0"/>
              <a:t> ‘Dawn’</a:t>
            </a:r>
            <a:br>
              <a:rPr lang="nl-NL" dirty="0" smtClean="0"/>
            </a:br>
            <a:r>
              <a:rPr lang="nl-NL" sz="1800" dirty="0" smtClean="0"/>
              <a:t>winterbloeiende </a:t>
            </a:r>
            <a:r>
              <a:rPr lang="nl-NL" sz="1800" dirty="0" err="1" smtClean="0"/>
              <a:t>viburnum</a:t>
            </a:r>
            <a:endParaRPr lang="nl-NL" dirty="0"/>
          </a:p>
        </p:txBody>
      </p:sp>
      <p:pic>
        <p:nvPicPr>
          <p:cNvPr id="4" name="Tijdelijke aanduiding voor inhoud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003477" y="2052638"/>
            <a:ext cx="3146821" cy="4195762"/>
          </a:xfrm>
          <a:prstGeom prst="rect">
            <a:avLst/>
          </a:prstGeom>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6590" y="2052637"/>
            <a:ext cx="2779692" cy="4169537"/>
          </a:xfrm>
          <a:prstGeom prst="rect">
            <a:avLst/>
          </a:prstGeom>
        </p:spPr>
      </p:pic>
      <p:sp>
        <p:nvSpPr>
          <p:cNvPr id="6" name="Tekstvak 5"/>
          <p:cNvSpPr txBox="1"/>
          <p:nvPr/>
        </p:nvSpPr>
        <p:spPr>
          <a:xfrm>
            <a:off x="360609" y="2189409"/>
            <a:ext cx="2438534" cy="3970318"/>
          </a:xfrm>
          <a:prstGeom prst="rect">
            <a:avLst/>
          </a:prstGeom>
          <a:noFill/>
        </p:spPr>
        <p:txBody>
          <a:bodyPr wrap="square" rtlCol="0">
            <a:spAutoFit/>
          </a:bodyPr>
          <a:lstStyle/>
          <a:p>
            <a:r>
              <a:rPr lang="nl-NL" sz="1400" b="1" dirty="0"/>
              <a:t>Winterhardheid</a:t>
            </a:r>
            <a:r>
              <a:rPr lang="nl-NL" sz="1400" dirty="0"/>
              <a:t/>
            </a:r>
            <a:br>
              <a:rPr lang="nl-NL" sz="1400" dirty="0"/>
            </a:br>
            <a:r>
              <a:rPr lang="nl-NL" sz="1400" dirty="0"/>
              <a:t>Goed </a:t>
            </a:r>
          </a:p>
          <a:p>
            <a:r>
              <a:rPr lang="nl-NL" sz="1400" b="1" dirty="0"/>
              <a:t>Grondsoort</a:t>
            </a:r>
            <a:r>
              <a:rPr lang="nl-NL" sz="1400" dirty="0"/>
              <a:t/>
            </a:r>
            <a:br>
              <a:rPr lang="nl-NL" sz="1400" dirty="0"/>
            </a:br>
            <a:r>
              <a:rPr lang="nl-NL" sz="1400" dirty="0"/>
              <a:t>Alle voedselrijke bodems </a:t>
            </a:r>
          </a:p>
          <a:p>
            <a:r>
              <a:rPr lang="nl-NL" sz="1400" b="1" dirty="0"/>
              <a:t>Vochtigheid</a:t>
            </a:r>
            <a:r>
              <a:rPr lang="nl-NL" sz="1400" dirty="0"/>
              <a:t/>
            </a:r>
            <a:br>
              <a:rPr lang="nl-NL" sz="1400" dirty="0"/>
            </a:br>
            <a:r>
              <a:rPr lang="nl-NL" sz="1400" dirty="0"/>
              <a:t>Matig vochtig </a:t>
            </a:r>
          </a:p>
          <a:p>
            <a:r>
              <a:rPr lang="nl-NL" sz="1400" b="1" dirty="0"/>
              <a:t>Licht</a:t>
            </a:r>
            <a:r>
              <a:rPr lang="nl-NL" sz="1400" dirty="0"/>
              <a:t/>
            </a:r>
            <a:br>
              <a:rPr lang="nl-NL" sz="1400" dirty="0"/>
            </a:br>
            <a:r>
              <a:rPr lang="nl-NL" sz="1400" dirty="0"/>
              <a:t>Zon tot schaduw </a:t>
            </a:r>
          </a:p>
          <a:p>
            <a:r>
              <a:rPr lang="nl-NL" sz="1400" b="1" dirty="0"/>
              <a:t>Hoogte</a:t>
            </a:r>
            <a:r>
              <a:rPr lang="nl-NL" sz="1400" dirty="0"/>
              <a:t/>
            </a:r>
            <a:br>
              <a:rPr lang="nl-NL" sz="1400" dirty="0"/>
            </a:br>
            <a:r>
              <a:rPr lang="nl-NL" sz="1400" dirty="0"/>
              <a:t>2,5 meter </a:t>
            </a:r>
          </a:p>
          <a:p>
            <a:r>
              <a:rPr lang="nl-NL" sz="1400" b="1" dirty="0"/>
              <a:t>Blad / Loof</a:t>
            </a:r>
            <a:r>
              <a:rPr lang="nl-NL" sz="1400" dirty="0"/>
              <a:t/>
            </a:r>
            <a:br>
              <a:rPr lang="nl-NL" sz="1400" dirty="0"/>
            </a:br>
            <a:r>
              <a:rPr lang="nl-NL" sz="1400" dirty="0"/>
              <a:t>Bladverliezend </a:t>
            </a:r>
          </a:p>
          <a:p>
            <a:r>
              <a:rPr lang="nl-NL" sz="1400" b="1" dirty="0"/>
              <a:t>Bloemkleur</a:t>
            </a:r>
            <a:r>
              <a:rPr lang="nl-NL" sz="1400" dirty="0"/>
              <a:t/>
            </a:r>
            <a:br>
              <a:rPr lang="nl-NL" sz="1400" dirty="0"/>
            </a:br>
            <a:r>
              <a:rPr lang="nl-NL" sz="1400" dirty="0"/>
              <a:t>Wit tot roze </a:t>
            </a:r>
          </a:p>
          <a:p>
            <a:r>
              <a:rPr lang="nl-NL" sz="1400" b="1" dirty="0"/>
              <a:t>Bloeitijd</a:t>
            </a:r>
            <a:r>
              <a:rPr lang="nl-NL" sz="1400" dirty="0"/>
              <a:t/>
            </a:r>
            <a:br>
              <a:rPr lang="nl-NL" sz="1400" dirty="0"/>
            </a:br>
            <a:r>
              <a:rPr lang="nl-NL" sz="1400" dirty="0"/>
              <a:t>December - April </a:t>
            </a:r>
          </a:p>
          <a:p>
            <a:r>
              <a:rPr lang="nl-NL" sz="1400" b="1" dirty="0" smtClean="0"/>
              <a:t>Bijzonderheden</a:t>
            </a:r>
            <a:endParaRPr lang="nl-NL" sz="1400" dirty="0"/>
          </a:p>
          <a:p>
            <a:r>
              <a:rPr lang="nl-NL" sz="1400" dirty="0"/>
              <a:t>sterk geurende bloemen</a:t>
            </a:r>
          </a:p>
        </p:txBody>
      </p:sp>
    </p:spTree>
    <p:extLst>
      <p:ext uri="{BB962C8B-B14F-4D97-AF65-F5344CB8AC3E}">
        <p14:creationId xmlns:p14="http://schemas.microsoft.com/office/powerpoint/2010/main" val="2118645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245 </a:t>
            </a:r>
            <a:r>
              <a:rPr lang="nl-NL" dirty="0" smtClean="0"/>
              <a:t>Viburnum </a:t>
            </a:r>
            <a:r>
              <a:rPr lang="nl-NL" dirty="0" err="1" smtClean="0"/>
              <a:t>rhytidophyllum</a:t>
            </a:r>
            <a:r>
              <a:rPr lang="nl-NL" dirty="0" smtClean="0"/>
              <a:t/>
            </a:r>
            <a:br>
              <a:rPr lang="nl-NL" dirty="0" smtClean="0"/>
            </a:br>
            <a:r>
              <a:rPr lang="nl-NL" sz="2400" dirty="0" smtClean="0"/>
              <a:t>sneeuwbal</a:t>
            </a:r>
            <a:endParaRPr lang="nl-NL" dirty="0"/>
          </a:p>
        </p:txBody>
      </p:sp>
      <p:sp>
        <p:nvSpPr>
          <p:cNvPr id="3" name="Tijdelijke aanduiding voor inhoud 2"/>
          <p:cNvSpPr>
            <a:spLocks noGrp="1"/>
          </p:cNvSpPr>
          <p:nvPr>
            <p:ph idx="1"/>
          </p:nvPr>
        </p:nvSpPr>
        <p:spPr>
          <a:xfrm>
            <a:off x="1103313" y="2052918"/>
            <a:ext cx="3120958" cy="4195481"/>
          </a:xfrm>
        </p:spPr>
        <p:txBody>
          <a:bodyPr>
            <a:normAutofit fontScale="77500" lnSpcReduction="20000"/>
          </a:bodyPr>
          <a:lstStyle/>
          <a:p>
            <a:endParaRPr lang="nl-NL" dirty="0"/>
          </a:p>
          <a:p>
            <a:r>
              <a:rPr lang="nl-NL" dirty="0"/>
              <a:t>Bloeikleur Wit </a:t>
            </a:r>
          </a:p>
          <a:p>
            <a:r>
              <a:rPr lang="nl-NL" dirty="0"/>
              <a:t>Standplaats </a:t>
            </a:r>
            <a:r>
              <a:rPr lang="nl-NL" dirty="0" smtClean="0"/>
              <a:t>Zon. </a:t>
            </a:r>
            <a:endParaRPr lang="nl-NL" dirty="0"/>
          </a:p>
          <a:p>
            <a:r>
              <a:rPr lang="nl-NL" dirty="0" smtClean="0"/>
              <a:t>Bloeitijd </a:t>
            </a:r>
            <a:r>
              <a:rPr lang="nl-NL" dirty="0"/>
              <a:t>mei - juni </a:t>
            </a:r>
          </a:p>
          <a:p>
            <a:r>
              <a:rPr lang="nl-NL" dirty="0"/>
              <a:t>Wintergroen ja </a:t>
            </a:r>
          </a:p>
          <a:p>
            <a:r>
              <a:rPr lang="nl-NL" dirty="0"/>
              <a:t>Planthoogte 400 cm - 500 cm </a:t>
            </a:r>
          </a:p>
          <a:p>
            <a:r>
              <a:rPr lang="nl-NL" dirty="0"/>
              <a:t>Grondsoort Goede tuingrond. Niet te nat. </a:t>
            </a:r>
          </a:p>
          <a:p>
            <a:r>
              <a:rPr lang="nl-NL" dirty="0"/>
              <a:t>Toepassingssuggesties Solitair Groep Border  </a:t>
            </a:r>
          </a:p>
          <a:p>
            <a:r>
              <a:rPr lang="nl-NL" dirty="0" smtClean="0"/>
              <a:t>Onderhoud: Viburnum </a:t>
            </a:r>
            <a:r>
              <a:rPr lang="nl-NL" dirty="0" err="1"/>
              <a:t>rhytidophyllum</a:t>
            </a:r>
            <a:r>
              <a:rPr lang="nl-NL" dirty="0"/>
              <a:t> heeft geen bijzondere zorg nodig.</a:t>
            </a:r>
          </a:p>
          <a:p>
            <a:endParaRPr lang="nl-NL" dirty="0"/>
          </a:p>
        </p:txBody>
      </p:sp>
      <p:pic>
        <p:nvPicPr>
          <p:cNvPr id="7" name="Afbeelding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45994" y="1853248"/>
            <a:ext cx="6207617" cy="4655713"/>
          </a:xfrm>
          <a:prstGeom prst="rect">
            <a:avLst/>
          </a:prstGeom>
        </p:spPr>
      </p:pic>
    </p:spTree>
    <p:extLst>
      <p:ext uri="{BB962C8B-B14F-4D97-AF65-F5344CB8AC3E}">
        <p14:creationId xmlns:p14="http://schemas.microsoft.com/office/powerpoint/2010/main" val="1733631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246 Viburnum </a:t>
            </a:r>
            <a:r>
              <a:rPr lang="nl-NL" dirty="0" err="1" smtClean="0"/>
              <a:t>plicatum</a:t>
            </a:r>
            <a:r>
              <a:rPr lang="nl-NL" dirty="0" smtClean="0"/>
              <a:t> ‘</a:t>
            </a:r>
            <a:r>
              <a:rPr lang="nl-NL" dirty="0" err="1" smtClean="0"/>
              <a:t>Mariesii</a:t>
            </a:r>
            <a:r>
              <a:rPr lang="nl-NL" dirty="0" smtClean="0"/>
              <a:t>’</a:t>
            </a:r>
            <a:br>
              <a:rPr lang="nl-NL" dirty="0" smtClean="0"/>
            </a:br>
            <a:r>
              <a:rPr lang="nl-NL" sz="2000" dirty="0" smtClean="0"/>
              <a:t>Japanse sneeuwbal</a:t>
            </a:r>
            <a:endParaRPr lang="nl-NL" dirty="0"/>
          </a:p>
        </p:txBody>
      </p:sp>
      <p:pic>
        <p:nvPicPr>
          <p:cNvPr id="4" name="Tijdelijke aanduiding voor inhoud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894422" y="1853248"/>
            <a:ext cx="6297578" cy="4195762"/>
          </a:xfrm>
          <a:prstGeom prst="rect">
            <a:avLst/>
          </a:prstGeom>
        </p:spPr>
      </p:pic>
      <p:sp>
        <p:nvSpPr>
          <p:cNvPr id="5" name="Tekstvak 4"/>
          <p:cNvSpPr txBox="1"/>
          <p:nvPr/>
        </p:nvSpPr>
        <p:spPr>
          <a:xfrm>
            <a:off x="646111" y="1853248"/>
            <a:ext cx="4958366" cy="4278094"/>
          </a:xfrm>
          <a:prstGeom prst="rect">
            <a:avLst/>
          </a:prstGeom>
          <a:noFill/>
        </p:spPr>
        <p:txBody>
          <a:bodyPr wrap="square" rtlCol="0">
            <a:spAutoFit/>
          </a:bodyPr>
          <a:lstStyle/>
          <a:p>
            <a:r>
              <a:rPr lang="nl-NL" sz="1600" dirty="0"/>
              <a:t>Viburnum </a:t>
            </a:r>
            <a:r>
              <a:rPr lang="nl-NL" sz="1600" dirty="0" err="1"/>
              <a:t>plicatum</a:t>
            </a:r>
            <a:r>
              <a:rPr lang="nl-NL" sz="1600" dirty="0"/>
              <a:t> </a:t>
            </a:r>
            <a:r>
              <a:rPr lang="nl-NL" sz="1600" dirty="0" err="1"/>
              <a:t>Mariesii</a:t>
            </a:r>
            <a:r>
              <a:rPr lang="nl-NL" sz="1600" dirty="0"/>
              <a:t> of Japanse Sneeuwbal is een Viburnum soort die breed uitgroeit en overvloedig bloeit met witte bloemschermen in april en mei.</a:t>
            </a:r>
          </a:p>
          <a:p>
            <a:endParaRPr lang="nl-NL" sz="1600" dirty="0"/>
          </a:p>
          <a:p>
            <a:r>
              <a:rPr lang="nl-NL" sz="1600" dirty="0"/>
              <a:t>Deze bladverliezende heester is winterhard en heeft horizontaal groeiende takken.</a:t>
            </a:r>
          </a:p>
          <a:p>
            <a:endParaRPr lang="nl-NL" sz="1600" dirty="0"/>
          </a:p>
          <a:p>
            <a:r>
              <a:rPr lang="nl-NL" sz="1600" dirty="0"/>
              <a:t>Door deze horizontale groei is deze heester vooral geschikt voor grote tuinen. Viburnum </a:t>
            </a:r>
            <a:r>
              <a:rPr lang="nl-NL" sz="1600" dirty="0" err="1"/>
              <a:t>plicatum</a:t>
            </a:r>
            <a:r>
              <a:rPr lang="nl-NL" sz="1600" dirty="0"/>
              <a:t> </a:t>
            </a:r>
            <a:r>
              <a:rPr lang="nl-NL" sz="1600" dirty="0" err="1"/>
              <a:t>Mariesii</a:t>
            </a:r>
            <a:r>
              <a:rPr lang="nl-NL" sz="1600" dirty="0"/>
              <a:t> wordt ongeveer 1,5 meter hoog en 2 à 3 meter breed (indien er niet gesnoeid wordt).</a:t>
            </a:r>
          </a:p>
          <a:p>
            <a:endParaRPr lang="nl-NL" sz="1600" dirty="0"/>
          </a:p>
          <a:p>
            <a:r>
              <a:rPr lang="nl-NL" sz="1600" dirty="0"/>
              <a:t>Ondanks dat de heester winterhard is, kan er bij button vorst in april/mei toch vorstschade optreden.</a:t>
            </a:r>
          </a:p>
        </p:txBody>
      </p:sp>
    </p:spTree>
    <p:extLst>
      <p:ext uri="{BB962C8B-B14F-4D97-AF65-F5344CB8AC3E}">
        <p14:creationId xmlns:p14="http://schemas.microsoft.com/office/powerpoint/2010/main" val="4036937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247 Viburnum </a:t>
            </a:r>
            <a:r>
              <a:rPr lang="nl-NL" dirty="0" err="1" smtClean="0"/>
              <a:t>carlcephalum</a:t>
            </a:r>
            <a:r>
              <a:rPr lang="nl-NL" dirty="0" smtClean="0"/>
              <a:t/>
            </a:r>
            <a:br>
              <a:rPr lang="nl-NL" dirty="0" smtClean="0"/>
            </a:br>
            <a:r>
              <a:rPr lang="nl-NL" sz="1600" dirty="0" smtClean="0"/>
              <a:t>sneeuwbal</a:t>
            </a:r>
            <a:endParaRPr lang="nl-NL" dirty="0"/>
          </a:p>
        </p:txBody>
      </p:sp>
      <p:pic>
        <p:nvPicPr>
          <p:cNvPr id="4" name="Tijdelijke aanduiding voor inhoud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52630" y="3718305"/>
            <a:ext cx="4712487" cy="3139695"/>
          </a:xfrm>
          <a:prstGeom prst="rect">
            <a:avLst/>
          </a:prstGeom>
        </p:spPr>
      </p:pic>
      <p:sp>
        <p:nvSpPr>
          <p:cNvPr id="5" name="Tekstvak 4"/>
          <p:cNvSpPr txBox="1"/>
          <p:nvPr/>
        </p:nvSpPr>
        <p:spPr>
          <a:xfrm>
            <a:off x="646111" y="1541368"/>
            <a:ext cx="3850783" cy="2308324"/>
          </a:xfrm>
          <a:prstGeom prst="rect">
            <a:avLst/>
          </a:prstGeom>
          <a:noFill/>
        </p:spPr>
        <p:txBody>
          <a:bodyPr wrap="square" rtlCol="0">
            <a:spAutoFit/>
          </a:bodyPr>
          <a:lstStyle/>
          <a:p>
            <a:endParaRPr lang="nl-NL" dirty="0"/>
          </a:p>
          <a:p>
            <a:r>
              <a:rPr lang="nl-NL" sz="1400" dirty="0"/>
              <a:t>Standplaats Zon </a:t>
            </a:r>
            <a:endParaRPr lang="nl-NL" sz="1400" dirty="0" smtClean="0"/>
          </a:p>
          <a:p>
            <a:r>
              <a:rPr lang="nl-NL" sz="1400" dirty="0" smtClean="0"/>
              <a:t>Familie </a:t>
            </a:r>
            <a:r>
              <a:rPr lang="nl-NL" sz="1400" dirty="0"/>
              <a:t>Kamperfoeliefamilie </a:t>
            </a:r>
          </a:p>
          <a:p>
            <a:r>
              <a:rPr lang="nl-NL" sz="1400" dirty="0" smtClean="0"/>
              <a:t>Bloeitijd </a:t>
            </a:r>
            <a:r>
              <a:rPr lang="nl-NL" sz="1400" dirty="0"/>
              <a:t>april - mei </a:t>
            </a:r>
          </a:p>
          <a:p>
            <a:r>
              <a:rPr lang="nl-NL" sz="1400" dirty="0"/>
              <a:t>Wintergroen nee </a:t>
            </a:r>
          </a:p>
          <a:p>
            <a:r>
              <a:rPr lang="nl-NL" sz="1400" dirty="0"/>
              <a:t>Planthoogte 200 cm - 250 cm </a:t>
            </a:r>
          </a:p>
          <a:p>
            <a:r>
              <a:rPr lang="nl-NL" sz="1400" dirty="0"/>
              <a:t>Grondsoort Goede tuingrond. Niet te nat. </a:t>
            </a:r>
          </a:p>
          <a:p>
            <a:r>
              <a:rPr lang="nl-NL" sz="1400" dirty="0"/>
              <a:t>Toepassingssuggesties Solitair Border  </a:t>
            </a:r>
          </a:p>
          <a:p>
            <a:r>
              <a:rPr lang="nl-NL" sz="1400" dirty="0" smtClean="0"/>
              <a:t>Onderhoud: heeft </a:t>
            </a:r>
            <a:r>
              <a:rPr lang="nl-NL" sz="1400" dirty="0"/>
              <a:t>geen bijzondere zorg nodig.</a:t>
            </a:r>
          </a:p>
        </p:txBody>
      </p:sp>
      <p:pic>
        <p:nvPicPr>
          <p:cNvPr id="6" name="Afbeelding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4088" y="2028811"/>
            <a:ext cx="4230786" cy="3378988"/>
          </a:xfrm>
          <a:prstGeom prst="rect">
            <a:avLst/>
          </a:prstGeom>
        </p:spPr>
      </p:pic>
    </p:spTree>
    <p:extLst>
      <p:ext uri="{BB962C8B-B14F-4D97-AF65-F5344CB8AC3E}">
        <p14:creationId xmlns:p14="http://schemas.microsoft.com/office/powerpoint/2010/main" val="2407906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248 Prunus </a:t>
            </a:r>
            <a:r>
              <a:rPr lang="nl-NL" dirty="0" err="1" smtClean="0"/>
              <a:t>lusitanica</a:t>
            </a:r>
            <a:r>
              <a:rPr lang="nl-NL" dirty="0" smtClean="0"/>
              <a:t/>
            </a:r>
            <a:br>
              <a:rPr lang="nl-NL" dirty="0" smtClean="0"/>
            </a:br>
            <a:r>
              <a:rPr lang="nl-NL" sz="2000" dirty="0" smtClean="0"/>
              <a:t>Portugese laurierkers</a:t>
            </a:r>
            <a:endParaRPr lang="nl-NL" sz="2000" dirty="0"/>
          </a:p>
        </p:txBody>
      </p:sp>
      <p:pic>
        <p:nvPicPr>
          <p:cNvPr id="4" name="Tijdelijke aanduiding voor inhoud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493915" y="1853248"/>
            <a:ext cx="5436566" cy="3466563"/>
          </a:xfrm>
          <a:prstGeom prst="rect">
            <a:avLst/>
          </a:prstGeom>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58522" y="3084489"/>
            <a:ext cx="3329189" cy="3329189"/>
          </a:xfrm>
          <a:prstGeom prst="rect">
            <a:avLst/>
          </a:prstGeom>
        </p:spPr>
      </p:pic>
      <p:sp>
        <p:nvSpPr>
          <p:cNvPr id="6" name="Tekstvak 5"/>
          <p:cNvSpPr txBox="1"/>
          <p:nvPr/>
        </p:nvSpPr>
        <p:spPr>
          <a:xfrm>
            <a:off x="953037" y="1853248"/>
            <a:ext cx="3742796" cy="4708981"/>
          </a:xfrm>
          <a:prstGeom prst="rect">
            <a:avLst/>
          </a:prstGeom>
          <a:noFill/>
        </p:spPr>
        <p:txBody>
          <a:bodyPr wrap="square" rtlCol="0">
            <a:spAutoFit/>
          </a:bodyPr>
          <a:lstStyle/>
          <a:p>
            <a:r>
              <a:rPr lang="nl-NL" sz="1200" b="1"/>
              <a:t>Winterhardheid</a:t>
            </a:r>
            <a:r>
              <a:rPr lang="nl-NL" sz="1200"/>
              <a:t/>
            </a:r>
            <a:br>
              <a:rPr lang="nl-NL" sz="1200"/>
            </a:br>
            <a:r>
              <a:rPr lang="nl-NL" sz="1200"/>
              <a:t>Matig </a:t>
            </a:r>
          </a:p>
          <a:p>
            <a:r>
              <a:rPr lang="nl-NL" sz="1200" b="1"/>
              <a:t>Grondsoort</a:t>
            </a:r>
            <a:r>
              <a:rPr lang="nl-NL" sz="1200"/>
              <a:t/>
            </a:r>
            <a:br>
              <a:rPr lang="nl-NL" sz="1200"/>
            </a:br>
            <a:r>
              <a:rPr lang="nl-NL" sz="1200"/>
              <a:t>Neutraal tot licht zuur </a:t>
            </a:r>
          </a:p>
          <a:p>
            <a:r>
              <a:rPr lang="nl-NL" sz="1200" b="1"/>
              <a:t>Vochtigheid</a:t>
            </a:r>
            <a:r>
              <a:rPr lang="nl-NL" sz="1200"/>
              <a:t/>
            </a:r>
            <a:br>
              <a:rPr lang="nl-NL" sz="1200"/>
            </a:br>
            <a:r>
              <a:rPr lang="nl-NL" sz="1200"/>
              <a:t>Normaal </a:t>
            </a:r>
          </a:p>
          <a:p>
            <a:r>
              <a:rPr lang="nl-NL" sz="1200" b="1"/>
              <a:t>Licht</a:t>
            </a:r>
            <a:r>
              <a:rPr lang="nl-NL" sz="1200"/>
              <a:t/>
            </a:r>
            <a:br>
              <a:rPr lang="nl-NL" sz="1200"/>
            </a:br>
            <a:r>
              <a:rPr lang="nl-NL" sz="1200"/>
              <a:t>Zon tot lichte schaduw </a:t>
            </a:r>
          </a:p>
          <a:p>
            <a:r>
              <a:rPr lang="nl-NL" sz="1200" b="1"/>
              <a:t>Hoogte</a:t>
            </a:r>
            <a:r>
              <a:rPr lang="nl-NL" sz="1200"/>
              <a:t/>
            </a:r>
            <a:br>
              <a:rPr lang="nl-NL" sz="1200"/>
            </a:br>
            <a:r>
              <a:rPr lang="nl-NL" sz="1200"/>
              <a:t>Tot 2 meter </a:t>
            </a:r>
          </a:p>
          <a:p>
            <a:r>
              <a:rPr lang="nl-NL" sz="1200" b="1"/>
              <a:t>Blad / Loof</a:t>
            </a:r>
            <a:r>
              <a:rPr lang="nl-NL" sz="1200"/>
              <a:t/>
            </a:r>
            <a:br>
              <a:rPr lang="nl-NL" sz="1200"/>
            </a:br>
            <a:r>
              <a:rPr lang="nl-NL" sz="1200"/>
              <a:t>Wintergroen </a:t>
            </a:r>
          </a:p>
          <a:p>
            <a:r>
              <a:rPr lang="nl-NL" sz="1200" b="1"/>
              <a:t>Bloemkleur</a:t>
            </a:r>
            <a:r>
              <a:rPr lang="nl-NL" sz="1200"/>
              <a:t/>
            </a:r>
            <a:br>
              <a:rPr lang="nl-NL" sz="1200"/>
            </a:br>
            <a:r>
              <a:rPr lang="nl-NL" sz="1200"/>
              <a:t>Wit </a:t>
            </a:r>
          </a:p>
          <a:p>
            <a:r>
              <a:rPr lang="nl-NL" sz="1200" b="1"/>
              <a:t>Bloeitijd</a:t>
            </a:r>
            <a:r>
              <a:rPr lang="nl-NL" sz="1200"/>
              <a:t/>
            </a:r>
            <a:br>
              <a:rPr lang="nl-NL" sz="1200"/>
            </a:br>
            <a:r>
              <a:rPr lang="nl-NL" sz="1200"/>
              <a:t>Juni - Juli </a:t>
            </a:r>
          </a:p>
          <a:p>
            <a:r>
              <a:rPr lang="nl-NL" sz="1200" b="1"/>
              <a:t>Bijzonderheden</a:t>
            </a:r>
            <a:r>
              <a:rPr lang="nl-NL" sz="1200"/>
              <a:t/>
            </a:r>
            <a:br>
              <a:rPr lang="nl-NL" sz="1200"/>
            </a:br>
            <a:endParaRPr lang="nl-NL" sz="1200"/>
          </a:p>
          <a:p>
            <a:r>
              <a:rPr lang="nl-NL" sz="1200"/>
              <a:t>bloeit bij ons weinig of niet</a:t>
            </a:r>
          </a:p>
          <a:p>
            <a:r>
              <a:rPr lang="nl-NL" sz="1200" b="1"/>
              <a:t>verzorging</a:t>
            </a:r>
          </a:p>
          <a:p>
            <a:r>
              <a:rPr lang="nl-NL" sz="1200"/>
              <a:t>Geen speciale verzorging nodig.</a:t>
            </a:r>
          </a:p>
          <a:p>
            <a:r>
              <a:rPr lang="nl-NL" sz="1200" b="1"/>
              <a:t>snoeien</a:t>
            </a:r>
          </a:p>
          <a:p>
            <a:r>
              <a:rPr lang="nl-NL" sz="1200"/>
              <a:t>Snoei mogelijk maar niet in winter</a:t>
            </a:r>
          </a:p>
          <a:p>
            <a:r>
              <a:rPr lang="nl-NL" sz="1200" b="1"/>
              <a:t>bemesten</a:t>
            </a:r>
          </a:p>
          <a:p>
            <a:r>
              <a:rPr lang="nl-NL" sz="1200"/>
              <a:t>In het voorjaar kalkvrije mest geven</a:t>
            </a:r>
          </a:p>
        </p:txBody>
      </p:sp>
    </p:spTree>
    <p:extLst>
      <p:ext uri="{BB962C8B-B14F-4D97-AF65-F5344CB8AC3E}">
        <p14:creationId xmlns:p14="http://schemas.microsoft.com/office/powerpoint/2010/main" val="42942817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D796D14A1D5944EBFF95EECFD7ED31F" ma:contentTypeVersion="0" ma:contentTypeDescription="Een nieuw document maken." ma:contentTypeScope="" ma:versionID="def9c0cee85eab05e00eab6448935eea">
  <xsd:schema xmlns:xsd="http://www.w3.org/2001/XMLSchema" xmlns:xs="http://www.w3.org/2001/XMLSchema" xmlns:p="http://schemas.microsoft.com/office/2006/metadata/properties" targetNamespace="http://schemas.microsoft.com/office/2006/metadata/properties" ma:root="true" ma:fieldsID="d519baa4e29139ff335306ec453e2c0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62A15C-F692-47BB-99F3-1907D5C84DCD}">
  <ds:schemaRefs>
    <ds:schemaRef ds:uri="http://schemas.microsoft.com/sharepoint/v3/contenttype/forms"/>
  </ds:schemaRefs>
</ds:datastoreItem>
</file>

<file path=customXml/itemProps2.xml><?xml version="1.0" encoding="utf-8"?>
<ds:datastoreItem xmlns:ds="http://schemas.openxmlformats.org/officeDocument/2006/customXml" ds:itemID="{32B5337C-02C2-47B0-803F-7BC114EC9C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D05CA4D-8A58-48AB-9929-CFA30338BDD7}">
  <ds:schemaRefs>
    <ds:schemaRef ds:uri="http://www.w3.org/XML/1998/namespace"/>
    <ds:schemaRef ds:uri="http://schemas.microsoft.com/office/2006/metadata/properties"/>
    <ds:schemaRef ds:uri="http://purl.org/dc/elements/1.1/"/>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Ion</Template>
  <TotalTime>561</TotalTime>
  <Words>592</Words>
  <Application>Microsoft Office PowerPoint</Application>
  <PresentationFormat>Breedbeeld</PresentationFormat>
  <Paragraphs>181</Paragraphs>
  <Slides>21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21</vt:i4>
      </vt:variant>
    </vt:vector>
  </HeadingPairs>
  <TitlesOfParts>
    <vt:vector size="25" baseType="lpstr">
      <vt:lpstr>Arial</vt:lpstr>
      <vt:lpstr>Century Gothic</vt:lpstr>
      <vt:lpstr>Wingdings 3</vt:lpstr>
      <vt:lpstr>Ion</vt:lpstr>
      <vt:lpstr>Schooltuin  GroeneWelle Zwolle</vt:lpstr>
      <vt:lpstr>241Prunus subhirtilla ‘Autumnalis Rosea’  </vt:lpstr>
      <vt:lpstr>242 Jasminum nudiflorum Winterbloeiende jasmijn</vt:lpstr>
      <vt:lpstr>243 Chimonanthes praecox Meloenboompje</vt:lpstr>
      <vt:lpstr>244 Viburnum bodnantense ‘Dawn’ winterbloeiende viburnum</vt:lpstr>
      <vt:lpstr>245 Viburnum rhytidophyllum sneeuwbal</vt:lpstr>
      <vt:lpstr>246 Viburnum plicatum ‘Mariesii’ Japanse sneeuwbal</vt:lpstr>
      <vt:lpstr>247 Viburnum carlcephalum sneeuwbal</vt:lpstr>
      <vt:lpstr>248 Prunus lusitanica Portugese laurierkers</vt:lpstr>
      <vt:lpstr>249 Eleagnus ebbingei olijfwilg</vt:lpstr>
      <vt:lpstr>250 Stephanandra tanakae stephanandra</vt:lpstr>
      <vt:lpstr>251Sorbaria sorbifolia Lijsterbesspirea</vt:lpstr>
      <vt:lpstr>252 Colutea arborescens Europese blazenstruik</vt:lpstr>
      <vt:lpstr>253 Clethra alnifolia schijnels</vt:lpstr>
      <vt:lpstr>254 Acer palmatum Japanse esdoorn</vt:lpstr>
      <vt:lpstr>255 Ribes sanguineum Rode ribes</vt:lpstr>
      <vt:lpstr>256 Ribes alpinum Alpenribes</vt:lpstr>
      <vt:lpstr>257 Physocarpus opulifolius blaasspirea Vervalt</vt:lpstr>
      <vt:lpstr>258 Juglans regia walnoot</vt:lpstr>
      <vt:lpstr>259 Mirica gale gagel</vt:lpstr>
      <vt:lpstr>260 Sophora japonica honingboom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Heesters  Plantage Oost</dc:title>
  <dc:creator>Hannie Kwant</dc:creator>
  <cp:lastModifiedBy>Hannie Kwant</cp:lastModifiedBy>
  <cp:revision>27</cp:revision>
  <dcterms:created xsi:type="dcterms:W3CDTF">2015-11-18T19:37:04Z</dcterms:created>
  <dcterms:modified xsi:type="dcterms:W3CDTF">2015-12-10T15:20:29Z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0x010100AD796D14A1D5944EBFF95EECFD7ED31F</vt:lpwstr>
  </property>
</Properties>
</file>